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18288000" cy="10287000"/>
  <p:embeddedFontLst>
    <p:embeddedFont>
      <p:font typeface="Lato" panose="020F0502020204030203" pitchFamily="34" charset="0"/>
      <p:regular r:id="rId22"/>
      <p:bold r:id="rId23"/>
      <p:italic r:id="rId24"/>
      <p:boldItalic r:id="rId25"/>
    </p:embeddedFont>
    <p:embeddedFont>
      <p:font typeface="Lato Black" panose="020F0502020204030203" pitchFamily="34" charset="0"/>
      <p:bold r:id="rId26"/>
      <p:boldItalic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jGLK0qnZVVZbZrRWtBAaW+XFv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84547" autoAdjust="0"/>
  </p:normalViewPr>
  <p:slideViewPr>
    <p:cSldViewPr snapToGrid="0">
      <p:cViewPr varScale="1">
        <p:scale>
          <a:sx n="69" d="100"/>
          <a:sy n="69" d="100"/>
        </p:scale>
        <p:origin x="1488" y="4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048600" y="771525"/>
            <a:ext cx="12192600"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1: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 name="Google Shape;41;p1:notes"/>
          <p:cNvSpPr>
            <a:spLocks noGrp="1" noRot="1" noChangeAspect="1"/>
          </p:cNvSpPr>
          <p:nvPr>
            <p:ph type="sldImg" idx="2"/>
          </p:nvPr>
        </p:nvSpPr>
        <p:spPr>
          <a:xfrm>
            <a:off x="3048600" y="771525"/>
            <a:ext cx="12192600"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ef932158e7_1_83: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g1ef932158e7_1_83: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ef932158e7_1_93: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1ef932158e7_1_93: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ef932158e7_1_103: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g1ef932158e7_1_103: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5: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ef831fe71a_0_2: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1ef831fe71a_0_2: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8: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8:notes"/>
          <p:cNvSpPr>
            <a:spLocks noGrp="1" noRot="1" noChangeAspect="1"/>
          </p:cNvSpPr>
          <p:nvPr>
            <p:ph type="sldImg" idx="2"/>
          </p:nvPr>
        </p:nvSpPr>
        <p:spPr>
          <a:xfrm>
            <a:off x="3048600" y="771525"/>
            <a:ext cx="12192600"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b45c97442c_0_3: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g2b45c97442c_0_3: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b45c97442c_0_58: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2b45c97442c_0_58: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b45c97442c_0_84: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g2b45c97442c_0_84: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b45c97442c_0_143: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g2b45c97442c_0_143: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2:notes"/>
          <p:cNvSpPr>
            <a:spLocks noGrp="1" noRot="1" noChangeAspect="1"/>
          </p:cNvSpPr>
          <p:nvPr>
            <p:ph type="sldImg" idx="2"/>
          </p:nvPr>
        </p:nvSpPr>
        <p:spPr>
          <a:xfrm>
            <a:off x="3048600" y="771525"/>
            <a:ext cx="12192600"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ef932158e7_1_0: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 name="Google Shape;69;g1ef932158e7_1_0: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ef932158e7_1_12: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g1ef932158e7_1_12: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ef932158e7_1_24: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g1ef932158e7_1_24: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ef932158e7_1_36: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g1ef932158e7_1_36: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ef932158e7_1_48: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g1ef932158e7_1_48: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ef932158e7_1_60: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g1ef932158e7_1_60: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ef932158e7_1_72: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1ef932158e7_1_72: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19"/>
          <p:cNvSpPr txBox="1">
            <a:spLocks noGrp="1"/>
          </p:cNvSpPr>
          <p:nvPr>
            <p:ph type="title"/>
          </p:nvPr>
        </p:nvSpPr>
        <p:spPr>
          <a:xfrm>
            <a:off x="2160914" y="1304572"/>
            <a:ext cx="8058784" cy="19875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00" b="1" i="0">
                <a:solidFill>
                  <a:schemeClr val="dk1"/>
                </a:solidFill>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9"/>
          <p:cNvSpPr txBox="1">
            <a:spLocks noGrp="1"/>
          </p:cNvSpPr>
          <p:nvPr>
            <p:ph type="body" idx="1"/>
          </p:nvPr>
        </p:nvSpPr>
        <p:spPr>
          <a:xfrm>
            <a:off x="914400" y="2366010"/>
            <a:ext cx="16459200" cy="678942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 name="Google Shape;14;p19"/>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9"/>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b="0" i="0" u="none" strike="noStrike" cap="none">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
        <p:nvSpPr>
          <p:cNvPr id="18" name="Google Shape;18;p20"/>
          <p:cNvSpPr txBox="1">
            <a:spLocks noGrp="1"/>
          </p:cNvSpPr>
          <p:nvPr>
            <p:ph type="ctrTitle"/>
          </p:nvPr>
        </p:nvSpPr>
        <p:spPr>
          <a:xfrm>
            <a:off x="1371600" y="3188970"/>
            <a:ext cx="15544800" cy="216027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0"/>
          <p:cNvSpPr txBox="1">
            <a:spLocks noGrp="1"/>
          </p:cNvSpPr>
          <p:nvPr>
            <p:ph type="subTitle" idx="1"/>
          </p:nvPr>
        </p:nvSpPr>
        <p:spPr>
          <a:xfrm>
            <a:off x="2743200" y="5760720"/>
            <a:ext cx="12801600" cy="25717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0"/>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2160914" y="1304572"/>
            <a:ext cx="8058784" cy="19875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00" b="1" i="0">
                <a:solidFill>
                  <a:schemeClr val="dk1"/>
                </a:solidFill>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914400" y="2366010"/>
            <a:ext cx="7955280" cy="678942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 name="Google Shape;26;p21"/>
          <p:cNvSpPr txBox="1">
            <a:spLocks noGrp="1"/>
          </p:cNvSpPr>
          <p:nvPr>
            <p:ph type="body" idx="2"/>
          </p:nvPr>
        </p:nvSpPr>
        <p:spPr>
          <a:xfrm>
            <a:off x="9418320" y="2366010"/>
            <a:ext cx="7955280" cy="678942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1"/>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
        <p:cNvGrpSpPr/>
        <p:nvPr/>
      </p:nvGrpSpPr>
      <p:grpSpPr>
        <a:xfrm>
          <a:off x="0" y="0"/>
          <a:ext cx="0" cy="0"/>
          <a:chOff x="0" y="0"/>
          <a:chExt cx="0" cy="0"/>
        </a:xfrm>
      </p:grpSpPr>
      <p:sp>
        <p:nvSpPr>
          <p:cNvPr id="31" name="Google Shape;31;p22"/>
          <p:cNvSpPr txBox="1">
            <a:spLocks noGrp="1"/>
          </p:cNvSpPr>
          <p:nvPr>
            <p:ph type="title"/>
          </p:nvPr>
        </p:nvSpPr>
        <p:spPr>
          <a:xfrm>
            <a:off x="2160914" y="1304572"/>
            <a:ext cx="8058784" cy="19875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00" b="1" i="0">
                <a:solidFill>
                  <a:schemeClr val="dk1"/>
                </a:solidFill>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2"/>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2"/>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2"/>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5"/>
        <p:cNvGrpSpPr/>
        <p:nvPr/>
      </p:nvGrpSpPr>
      <p:grpSpPr>
        <a:xfrm>
          <a:off x="0" y="0"/>
          <a:ext cx="0" cy="0"/>
          <a:chOff x="0" y="0"/>
          <a:chExt cx="0" cy="0"/>
        </a:xfrm>
      </p:grpSpPr>
      <p:sp>
        <p:nvSpPr>
          <p:cNvPr id="36" name="Google Shape;36;p23"/>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3"/>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3"/>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2160914" y="1304572"/>
            <a:ext cx="8058784" cy="198755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00" b="1" i="0" u="none" strike="noStrike" cap="none">
                <a:solidFill>
                  <a:schemeClr val="dk1"/>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8"/>
          <p:cNvSpPr txBox="1">
            <a:spLocks noGrp="1"/>
          </p:cNvSpPr>
          <p:nvPr>
            <p:ph type="body" idx="1"/>
          </p:nvPr>
        </p:nvSpPr>
        <p:spPr>
          <a:xfrm>
            <a:off x="914400" y="2366010"/>
            <a:ext cx="16459200" cy="678942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 name="Google Shape;8;p18"/>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jpg"/><Relationship Id="rId2" Type="http://schemas.openxmlformats.org/officeDocument/2006/relationships/notesSlide" Target="../notesSlides/notesSlide14.xml"/><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9.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52.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52.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2"/>
        <p:cNvGrpSpPr/>
        <p:nvPr/>
      </p:nvGrpSpPr>
      <p:grpSpPr>
        <a:xfrm>
          <a:off x="0" y="0"/>
          <a:ext cx="0" cy="0"/>
          <a:chOff x="0" y="0"/>
          <a:chExt cx="0" cy="0"/>
        </a:xfrm>
      </p:grpSpPr>
      <p:grpSp>
        <p:nvGrpSpPr>
          <p:cNvPr id="43" name="Google Shape;43;p1"/>
          <p:cNvGrpSpPr/>
          <p:nvPr/>
        </p:nvGrpSpPr>
        <p:grpSpPr>
          <a:xfrm>
            <a:off x="0" y="1743145"/>
            <a:ext cx="18288049" cy="7515193"/>
            <a:chOff x="0" y="1743145"/>
            <a:chExt cx="18288049" cy="7515193"/>
          </a:xfrm>
        </p:grpSpPr>
        <p:sp>
          <p:nvSpPr>
            <p:cNvPr id="44" name="Google Shape;44;p1"/>
            <p:cNvSpPr/>
            <p:nvPr/>
          </p:nvSpPr>
          <p:spPr>
            <a:xfrm>
              <a:off x="0" y="1743145"/>
              <a:ext cx="18288000" cy="7477125"/>
            </a:xfrm>
            <a:custGeom>
              <a:avLst/>
              <a:gdLst/>
              <a:ahLst/>
              <a:cxnLst/>
              <a:rect l="l" t="t" r="r" b="b"/>
              <a:pathLst>
                <a:path w="18288000" h="7477125" extrusionOk="0">
                  <a:moveTo>
                    <a:pt x="0" y="7477124"/>
                  </a:moveTo>
                  <a:lnTo>
                    <a:pt x="0" y="0"/>
                  </a:lnTo>
                  <a:lnTo>
                    <a:pt x="18288000" y="0"/>
                  </a:lnTo>
                  <a:lnTo>
                    <a:pt x="18288000" y="7477124"/>
                  </a:lnTo>
                  <a:lnTo>
                    <a:pt x="0" y="7477124"/>
                  </a:lnTo>
                  <a:close/>
                </a:path>
              </a:pathLst>
            </a:custGeom>
            <a:solidFill>
              <a:srgbClr val="FDD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45;p1"/>
            <p:cNvSpPr/>
            <p:nvPr/>
          </p:nvSpPr>
          <p:spPr>
            <a:xfrm>
              <a:off x="2172368" y="4200319"/>
              <a:ext cx="6736080" cy="1995805"/>
            </a:xfrm>
            <a:custGeom>
              <a:avLst/>
              <a:gdLst/>
              <a:ahLst/>
              <a:cxnLst/>
              <a:rect l="l" t="t" r="r" b="b"/>
              <a:pathLst>
                <a:path w="6736080" h="1995804" extrusionOk="0">
                  <a:moveTo>
                    <a:pt x="6735599" y="208788"/>
                  </a:moveTo>
                  <a:lnTo>
                    <a:pt x="6735599" y="1786636"/>
                  </a:lnTo>
                  <a:lnTo>
                    <a:pt x="6730078" y="1834426"/>
                  </a:lnTo>
                  <a:lnTo>
                    <a:pt x="6714360" y="1878340"/>
                  </a:lnTo>
                  <a:lnTo>
                    <a:pt x="6689708" y="1917112"/>
                  </a:lnTo>
                  <a:lnTo>
                    <a:pt x="6657390" y="1949473"/>
                  </a:lnTo>
                  <a:lnTo>
                    <a:pt x="6618670" y="1974157"/>
                  </a:lnTo>
                  <a:lnTo>
                    <a:pt x="6574813" y="1989896"/>
                  </a:lnTo>
                  <a:lnTo>
                    <a:pt x="6527086" y="1995424"/>
                  </a:lnTo>
                  <a:lnTo>
                    <a:pt x="208512" y="1995424"/>
                  </a:lnTo>
                  <a:lnTo>
                    <a:pt x="160785" y="1989896"/>
                  </a:lnTo>
                  <a:lnTo>
                    <a:pt x="116929" y="1974157"/>
                  </a:lnTo>
                  <a:lnTo>
                    <a:pt x="78209" y="1949473"/>
                  </a:lnTo>
                  <a:lnTo>
                    <a:pt x="45890" y="1917112"/>
                  </a:lnTo>
                  <a:lnTo>
                    <a:pt x="21239" y="1878340"/>
                  </a:lnTo>
                  <a:lnTo>
                    <a:pt x="5520" y="1834426"/>
                  </a:lnTo>
                  <a:lnTo>
                    <a:pt x="0" y="1786636"/>
                  </a:lnTo>
                  <a:lnTo>
                    <a:pt x="0" y="208788"/>
                  </a:lnTo>
                  <a:lnTo>
                    <a:pt x="5520" y="160998"/>
                  </a:lnTo>
                  <a:lnTo>
                    <a:pt x="21239" y="117084"/>
                  </a:lnTo>
                  <a:lnTo>
                    <a:pt x="45890" y="78312"/>
                  </a:lnTo>
                  <a:lnTo>
                    <a:pt x="78209" y="45951"/>
                  </a:lnTo>
                  <a:lnTo>
                    <a:pt x="116929" y="21267"/>
                  </a:lnTo>
                  <a:lnTo>
                    <a:pt x="160785" y="5528"/>
                  </a:lnTo>
                  <a:lnTo>
                    <a:pt x="208512" y="0"/>
                  </a:lnTo>
                  <a:lnTo>
                    <a:pt x="6527086" y="0"/>
                  </a:lnTo>
                  <a:lnTo>
                    <a:pt x="6574813" y="5528"/>
                  </a:lnTo>
                  <a:lnTo>
                    <a:pt x="6618670" y="21267"/>
                  </a:lnTo>
                  <a:lnTo>
                    <a:pt x="6657390" y="45951"/>
                  </a:lnTo>
                  <a:lnTo>
                    <a:pt x="6689708" y="78312"/>
                  </a:lnTo>
                  <a:lnTo>
                    <a:pt x="6714360" y="117084"/>
                  </a:lnTo>
                  <a:lnTo>
                    <a:pt x="6730078" y="160998"/>
                  </a:lnTo>
                  <a:lnTo>
                    <a:pt x="6735599" y="208788"/>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6" name="Google Shape;46;p1"/>
            <p:cNvPicPr preferRelativeResize="0"/>
            <p:nvPr/>
          </p:nvPicPr>
          <p:blipFill rotWithShape="1">
            <a:blip r:embed="rId3">
              <a:alphaModFix/>
            </a:blip>
            <a:srcRect/>
            <a:stretch/>
          </p:blipFill>
          <p:spPr>
            <a:xfrm>
              <a:off x="2060624" y="3773420"/>
              <a:ext cx="7268397" cy="3467160"/>
            </a:xfrm>
            <a:prstGeom prst="rect">
              <a:avLst/>
            </a:prstGeom>
            <a:noFill/>
            <a:ln>
              <a:noFill/>
            </a:ln>
          </p:spPr>
        </p:pic>
        <p:sp>
          <p:nvSpPr>
            <p:cNvPr id="47" name="Google Shape;47;p1"/>
            <p:cNvSpPr/>
            <p:nvPr/>
          </p:nvSpPr>
          <p:spPr>
            <a:xfrm>
              <a:off x="2060624" y="7569225"/>
              <a:ext cx="16227425" cy="228600"/>
            </a:xfrm>
            <a:custGeom>
              <a:avLst/>
              <a:gdLst/>
              <a:ahLst/>
              <a:cxnLst/>
              <a:rect l="l" t="t" r="r" b="b"/>
              <a:pathLst>
                <a:path w="16227425" h="228600" extrusionOk="0">
                  <a:moveTo>
                    <a:pt x="0" y="0"/>
                  </a:moveTo>
                  <a:lnTo>
                    <a:pt x="16227376" y="0"/>
                  </a:lnTo>
                  <a:lnTo>
                    <a:pt x="16227376" y="228600"/>
                  </a:lnTo>
                  <a:lnTo>
                    <a:pt x="0" y="2286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8" name="Google Shape;48;p1"/>
            <p:cNvPicPr preferRelativeResize="0"/>
            <p:nvPr/>
          </p:nvPicPr>
          <p:blipFill rotWithShape="1">
            <a:blip r:embed="rId4">
              <a:alphaModFix/>
            </a:blip>
            <a:srcRect/>
            <a:stretch/>
          </p:blipFill>
          <p:spPr>
            <a:xfrm>
              <a:off x="11482565" y="1990765"/>
              <a:ext cx="4962524" cy="7267573"/>
            </a:xfrm>
            <a:prstGeom prst="rect">
              <a:avLst/>
            </a:prstGeom>
            <a:noFill/>
            <a:ln>
              <a:noFill/>
            </a:ln>
          </p:spPr>
        </p:pic>
      </p:grpSp>
      <p:sp>
        <p:nvSpPr>
          <p:cNvPr id="49" name="Google Shape;49;p1"/>
          <p:cNvSpPr txBox="1">
            <a:spLocks noGrp="1"/>
          </p:cNvSpPr>
          <p:nvPr>
            <p:ph type="title"/>
          </p:nvPr>
        </p:nvSpPr>
        <p:spPr>
          <a:xfrm>
            <a:off x="12070641" y="3022667"/>
            <a:ext cx="3786600" cy="1825800"/>
          </a:xfrm>
          <a:prstGeom prst="rect">
            <a:avLst/>
          </a:prstGeom>
          <a:noFill/>
          <a:ln>
            <a:noFill/>
          </a:ln>
        </p:spPr>
        <p:txBody>
          <a:bodyPr spcFirstLastPara="1" wrap="square" lIns="0" tIns="12050" rIns="0" bIns="0" anchor="t" anchorCtr="0">
            <a:spAutoFit/>
          </a:bodyPr>
          <a:lstStyle/>
          <a:p>
            <a:pPr marL="12700" marR="5080" lvl="0" indent="634" algn="ctr" rtl="0">
              <a:lnSpc>
                <a:spcPct val="116100"/>
              </a:lnSpc>
              <a:spcBef>
                <a:spcPts val="0"/>
              </a:spcBef>
              <a:spcAft>
                <a:spcPts val="0"/>
              </a:spcAft>
              <a:buNone/>
            </a:pPr>
            <a:r>
              <a:rPr lang="en-US" sz="3500">
                <a:solidFill>
                  <a:srgbClr val="1C2429"/>
                </a:solidFill>
              </a:rPr>
              <a:t>DATA</a:t>
            </a:r>
            <a:br>
              <a:rPr lang="en-US" sz="3500">
                <a:solidFill>
                  <a:srgbClr val="1C2429"/>
                </a:solidFill>
              </a:rPr>
            </a:br>
            <a:r>
              <a:rPr lang="en-US" sz="3500">
                <a:solidFill>
                  <a:srgbClr val="1C2429"/>
                </a:solidFill>
              </a:rPr>
              <a:t>CENTER</a:t>
            </a:r>
            <a:br>
              <a:rPr lang="en-US" sz="3500">
                <a:solidFill>
                  <a:srgbClr val="1C2429"/>
                </a:solidFill>
              </a:rPr>
            </a:br>
            <a:r>
              <a:rPr lang="en-US" sz="3500">
                <a:solidFill>
                  <a:srgbClr val="1C2429"/>
                </a:solidFill>
              </a:rPr>
              <a:t>SUPPORT</a:t>
            </a:r>
            <a:endParaRPr sz="3500"/>
          </a:p>
        </p:txBody>
      </p:sp>
      <p:grpSp>
        <p:nvGrpSpPr>
          <p:cNvPr id="50" name="Google Shape;50;p1"/>
          <p:cNvGrpSpPr/>
          <p:nvPr/>
        </p:nvGrpSpPr>
        <p:grpSpPr>
          <a:xfrm>
            <a:off x="12414691" y="6683390"/>
            <a:ext cx="3095625" cy="1219210"/>
            <a:chOff x="12414691" y="6683390"/>
            <a:chExt cx="3095625" cy="1219210"/>
          </a:xfrm>
        </p:grpSpPr>
        <p:sp>
          <p:nvSpPr>
            <p:cNvPr id="51" name="Google Shape;51;p1"/>
            <p:cNvSpPr/>
            <p:nvPr/>
          </p:nvSpPr>
          <p:spPr>
            <a:xfrm>
              <a:off x="12873616" y="6683390"/>
              <a:ext cx="2181860" cy="0"/>
            </a:xfrm>
            <a:custGeom>
              <a:avLst/>
              <a:gdLst/>
              <a:ahLst/>
              <a:cxnLst/>
              <a:rect l="l" t="t" r="r" b="b"/>
              <a:pathLst>
                <a:path w="2181859" h="120000" extrusionOk="0">
                  <a:moveTo>
                    <a:pt x="0" y="0"/>
                  </a:moveTo>
                  <a:lnTo>
                    <a:pt x="2181339" y="0"/>
                  </a:lnTo>
                </a:path>
              </a:pathLst>
            </a:custGeom>
            <a:noFill/>
            <a:ln w="66675" cap="flat" cmpd="sng">
              <a:solidFill>
                <a:srgbClr val="FDD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52;p1"/>
            <p:cNvSpPr/>
            <p:nvPr/>
          </p:nvSpPr>
          <p:spPr>
            <a:xfrm>
              <a:off x="12414691" y="7235850"/>
              <a:ext cx="3095625" cy="666750"/>
            </a:xfrm>
            <a:custGeom>
              <a:avLst/>
              <a:gdLst/>
              <a:ahLst/>
              <a:cxnLst/>
              <a:rect l="l" t="t" r="r" b="b"/>
              <a:pathLst>
                <a:path w="3095625" h="666750" extrusionOk="0">
                  <a:moveTo>
                    <a:pt x="0" y="0"/>
                  </a:moveTo>
                  <a:lnTo>
                    <a:pt x="3095482" y="0"/>
                  </a:lnTo>
                  <a:lnTo>
                    <a:pt x="3095482" y="666749"/>
                  </a:lnTo>
                  <a:lnTo>
                    <a:pt x="0" y="666749"/>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3" name="Google Shape;53;p1"/>
          <p:cNvSpPr txBox="1"/>
          <p:nvPr/>
        </p:nvSpPr>
        <p:spPr>
          <a:xfrm>
            <a:off x="12649789" y="7399249"/>
            <a:ext cx="2628900" cy="3149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900" b="1">
                <a:solidFill>
                  <a:srgbClr val="FFFFFF"/>
                </a:solidFill>
                <a:latin typeface="Lato Black"/>
                <a:ea typeface="Lato Black"/>
                <a:cs typeface="Lato Black"/>
                <a:sym typeface="Lato Black"/>
              </a:rPr>
              <a:t>COMPANY OVERVIEW</a:t>
            </a:r>
            <a:endParaRPr sz="1900">
              <a:solidFill>
                <a:schemeClr val="dk1"/>
              </a:solidFill>
              <a:latin typeface="Lato Black"/>
              <a:ea typeface="Lato Black"/>
              <a:cs typeface="Lato Black"/>
              <a:sym typeface="Lato Black"/>
            </a:endParaRPr>
          </a:p>
        </p:txBody>
      </p:sp>
      <p:sp>
        <p:nvSpPr>
          <p:cNvPr id="54" name="Google Shape;54;p1"/>
          <p:cNvSpPr txBox="1"/>
          <p:nvPr/>
        </p:nvSpPr>
        <p:spPr>
          <a:xfrm>
            <a:off x="13051801" y="5205613"/>
            <a:ext cx="1824300" cy="871200"/>
          </a:xfrm>
          <a:prstGeom prst="rect">
            <a:avLst/>
          </a:prstGeom>
          <a:noFill/>
          <a:ln>
            <a:noFill/>
          </a:ln>
        </p:spPr>
        <p:txBody>
          <a:bodyPr spcFirstLastPara="1" wrap="square" lIns="0" tIns="12700" rIns="0" bIns="0" anchor="t" anchorCtr="0">
            <a:spAutoFit/>
          </a:bodyPr>
          <a:lstStyle/>
          <a:p>
            <a:pPr marL="12700" marR="5080" lvl="0" indent="634" algn="ctr" rtl="0">
              <a:lnSpc>
                <a:spcPct val="113999"/>
              </a:lnSpc>
              <a:spcBef>
                <a:spcPts val="0"/>
              </a:spcBef>
              <a:spcAft>
                <a:spcPts val="0"/>
              </a:spcAft>
              <a:buNone/>
            </a:pPr>
            <a:r>
              <a:rPr lang="en-US" sz="1700">
                <a:solidFill>
                  <a:schemeClr val="dk1"/>
                </a:solidFill>
                <a:latin typeface="Lato"/>
                <a:ea typeface="Lato"/>
                <a:cs typeface="Lato"/>
                <a:sym typeface="Lato"/>
              </a:rPr>
              <a:t>Cable Assemblies  Power Distribution  </a:t>
            </a:r>
            <a:endParaRPr sz="1700">
              <a:solidFill>
                <a:schemeClr val="dk1"/>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54"/>
        <p:cNvGrpSpPr/>
        <p:nvPr/>
      </p:nvGrpSpPr>
      <p:grpSpPr>
        <a:xfrm>
          <a:off x="0" y="0"/>
          <a:ext cx="0" cy="0"/>
          <a:chOff x="0" y="0"/>
          <a:chExt cx="0" cy="0"/>
        </a:xfrm>
      </p:grpSpPr>
      <p:sp>
        <p:nvSpPr>
          <p:cNvPr id="155" name="Google Shape;155;g1ef932158e7_1_83"/>
          <p:cNvSpPr/>
          <p:nvPr/>
        </p:nvSpPr>
        <p:spPr>
          <a:xfrm>
            <a:off x="259500" y="133150"/>
            <a:ext cx="17687592" cy="2300288"/>
          </a:xfrm>
          <a:custGeom>
            <a:avLst/>
            <a:gdLst/>
            <a:ahLst/>
            <a:cxnLst/>
            <a:rect l="l" t="t" r="r" b="b"/>
            <a:pathLst>
              <a:path w="16925925" h="2000250" extrusionOk="0">
                <a:moveTo>
                  <a:pt x="0" y="2000249"/>
                </a:moveTo>
                <a:lnTo>
                  <a:pt x="0" y="0"/>
                </a:lnTo>
                <a:lnTo>
                  <a:pt x="16925401" y="0"/>
                </a:lnTo>
                <a:lnTo>
                  <a:pt x="16925401" y="2000249"/>
                </a:lnTo>
                <a:lnTo>
                  <a:pt x="0" y="2000249"/>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6" name="Google Shape;156;g1ef932158e7_1_83"/>
          <p:cNvPicPr preferRelativeResize="0"/>
          <p:nvPr/>
        </p:nvPicPr>
        <p:blipFill rotWithShape="1">
          <a:blip r:embed="rId3">
            <a:alphaModFix/>
          </a:blip>
          <a:srcRect/>
          <a:stretch/>
        </p:blipFill>
        <p:spPr>
          <a:xfrm>
            <a:off x="8892075" y="434000"/>
            <a:ext cx="7917925" cy="9083800"/>
          </a:xfrm>
          <a:prstGeom prst="rect">
            <a:avLst/>
          </a:prstGeom>
          <a:noFill/>
          <a:ln>
            <a:noFill/>
          </a:ln>
        </p:spPr>
      </p:pic>
      <p:sp>
        <p:nvSpPr>
          <p:cNvPr id="157" name="Google Shape;157;g1ef932158e7_1_83"/>
          <p:cNvSpPr txBox="1"/>
          <p:nvPr/>
        </p:nvSpPr>
        <p:spPr>
          <a:xfrm>
            <a:off x="11286625" y="1083950"/>
            <a:ext cx="3083700" cy="563700"/>
          </a:xfrm>
          <a:prstGeom prst="rect">
            <a:avLst/>
          </a:prstGeom>
          <a:solidFill>
            <a:srgbClr val="000000"/>
          </a:solidFill>
          <a:ln>
            <a:noFill/>
          </a:ln>
        </p:spPr>
        <p:txBody>
          <a:bodyPr spcFirstLastPara="1" wrap="square" lIns="0" tIns="146675" rIns="0" bIns="0" anchor="t" anchorCtr="0">
            <a:spAutoFit/>
          </a:bodyPr>
          <a:lstStyle/>
          <a:p>
            <a:pPr marL="0" marR="0" lvl="0" indent="0" algn="l" rtl="0">
              <a:lnSpc>
                <a:spcPct val="100000"/>
              </a:lnSpc>
              <a:spcBef>
                <a:spcPts val="0"/>
              </a:spcBef>
              <a:spcAft>
                <a:spcPts val="0"/>
              </a:spcAft>
              <a:buNone/>
            </a:pPr>
            <a:r>
              <a:rPr lang="en-US" sz="2700" b="1">
                <a:solidFill>
                  <a:srgbClr val="FFFFFF"/>
                </a:solidFill>
                <a:latin typeface="Lato Black"/>
                <a:ea typeface="Lato Black"/>
                <a:cs typeface="Lato Black"/>
                <a:sym typeface="Lato Black"/>
              </a:rPr>
              <a:t>   Energy Efficiency </a:t>
            </a:r>
            <a:endParaRPr sz="2700">
              <a:solidFill>
                <a:schemeClr val="dk1"/>
              </a:solidFill>
              <a:latin typeface="Lato Black"/>
              <a:ea typeface="Lato Black"/>
              <a:cs typeface="Lato Black"/>
              <a:sym typeface="Lato Black"/>
            </a:endParaRPr>
          </a:p>
        </p:txBody>
      </p:sp>
      <p:sp>
        <p:nvSpPr>
          <p:cNvPr id="158" name="Google Shape;158;g1ef932158e7_1_83"/>
          <p:cNvSpPr txBox="1">
            <a:spLocks noGrp="1"/>
          </p:cNvSpPr>
          <p:nvPr>
            <p:ph type="title"/>
          </p:nvPr>
        </p:nvSpPr>
        <p:spPr>
          <a:xfrm>
            <a:off x="365200" y="435800"/>
            <a:ext cx="8780100" cy="1860000"/>
          </a:xfrm>
          <a:prstGeom prst="rect">
            <a:avLst/>
          </a:prstGeom>
          <a:noFill/>
          <a:ln>
            <a:noFill/>
          </a:ln>
        </p:spPr>
        <p:txBody>
          <a:bodyPr spcFirstLastPara="1" wrap="square" lIns="0" tIns="12700" rIns="0" bIns="0" anchor="t" anchorCtr="0">
            <a:spAutoFit/>
          </a:bodyPr>
          <a:lstStyle/>
          <a:p>
            <a:pPr marL="0" lvl="0" indent="0" algn="ctr" rtl="0">
              <a:lnSpc>
                <a:spcPct val="100000"/>
              </a:lnSpc>
              <a:spcBef>
                <a:spcPts val="0"/>
              </a:spcBef>
              <a:spcAft>
                <a:spcPts val="0"/>
              </a:spcAft>
              <a:buNone/>
            </a:pPr>
            <a:r>
              <a:rPr lang="en-US" sz="6000">
                <a:solidFill>
                  <a:schemeClr val="lt1"/>
                </a:solidFill>
              </a:rPr>
              <a:t>Power Distribution In Data Centers</a:t>
            </a:r>
            <a:endParaRPr sz="6000">
              <a:solidFill>
                <a:schemeClr val="lt1"/>
              </a:solidFill>
            </a:endParaRPr>
          </a:p>
        </p:txBody>
      </p:sp>
      <p:sp>
        <p:nvSpPr>
          <p:cNvPr id="159" name="Google Shape;159;g1ef932158e7_1_83"/>
          <p:cNvSpPr txBox="1"/>
          <p:nvPr/>
        </p:nvSpPr>
        <p:spPr>
          <a:xfrm>
            <a:off x="9453375" y="2639650"/>
            <a:ext cx="6301800" cy="4095000"/>
          </a:xfrm>
          <a:prstGeom prst="rect">
            <a:avLst/>
          </a:prstGeom>
          <a:noFill/>
          <a:ln>
            <a:noFill/>
          </a:ln>
        </p:spPr>
        <p:txBody>
          <a:bodyPr spcFirstLastPara="1" wrap="square" lIns="0" tIns="12700" rIns="0" bIns="0" anchor="t" anchorCtr="0">
            <a:spAutoFit/>
          </a:bodyPr>
          <a:lstStyle/>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Green initiatives and cost considerations drive data centers to focus on energy efficiency. This includes selecting energy efficient power distribution equipment, optimizing airflow for efficient cooling, and adopting new technologies such as variable frequency drives to match cooling and power requirements with actual demand.</a:t>
            </a:r>
            <a:endParaRPr sz="3400">
              <a:solidFill>
                <a:schemeClr val="dk1"/>
              </a:solidFill>
              <a:latin typeface="Lato"/>
              <a:ea typeface="Lato"/>
              <a:cs typeface="Lato"/>
              <a:sym typeface="Lato"/>
            </a:endParaRPr>
          </a:p>
        </p:txBody>
      </p:sp>
      <p:pic>
        <p:nvPicPr>
          <p:cNvPr id="160" name="Google Shape;160;g1ef932158e7_1_83"/>
          <p:cNvPicPr preferRelativeResize="0"/>
          <p:nvPr/>
        </p:nvPicPr>
        <p:blipFill>
          <a:blip r:embed="rId4">
            <a:alphaModFix/>
          </a:blip>
          <a:stretch>
            <a:fillRect/>
          </a:stretch>
        </p:blipFill>
        <p:spPr>
          <a:xfrm>
            <a:off x="481925" y="3043050"/>
            <a:ext cx="8338499" cy="4796349"/>
          </a:xfrm>
          <a:prstGeom prst="rect">
            <a:avLst/>
          </a:prstGeom>
          <a:noFill/>
          <a:ln>
            <a:noFill/>
          </a:ln>
        </p:spPr>
      </p:pic>
      <p:cxnSp>
        <p:nvCxnSpPr>
          <p:cNvPr id="161" name="Google Shape;161;g1ef932158e7_1_83"/>
          <p:cNvCxnSpPr/>
          <p:nvPr/>
        </p:nvCxnSpPr>
        <p:spPr>
          <a:xfrm rot="10800000" flipH="1">
            <a:off x="481925" y="8529325"/>
            <a:ext cx="8338500" cy="42900"/>
          </a:xfrm>
          <a:prstGeom prst="straightConnector1">
            <a:avLst/>
          </a:prstGeom>
          <a:noFill/>
          <a:ln w="114300" cap="flat" cmpd="sng">
            <a:solidFill>
              <a:srgbClr val="FDDF00"/>
            </a:solidFill>
            <a:prstDash val="solid"/>
            <a:round/>
            <a:headEnd type="none" w="med" len="med"/>
            <a:tailEnd type="none" w="med" len="med"/>
          </a:ln>
        </p:spPr>
      </p:cxnSp>
      <p:sp>
        <p:nvSpPr>
          <p:cNvPr id="162" name="Google Shape;162;g1ef932158e7_1_83"/>
          <p:cNvSpPr/>
          <p:nvPr/>
        </p:nvSpPr>
        <p:spPr>
          <a:xfrm>
            <a:off x="481925" y="9254825"/>
            <a:ext cx="16543400" cy="262890"/>
          </a:xfrm>
          <a:custGeom>
            <a:avLst/>
            <a:gdLst/>
            <a:ahLst/>
            <a:cxnLst/>
            <a:rect l="l" t="t" r="r" b="b"/>
            <a:pathLst>
              <a:path w="15755619" h="228600" extrusionOk="0">
                <a:moveTo>
                  <a:pt x="0" y="228600"/>
                </a:moveTo>
                <a:lnTo>
                  <a:pt x="0" y="0"/>
                </a:lnTo>
                <a:lnTo>
                  <a:pt x="15755196" y="0"/>
                </a:lnTo>
                <a:lnTo>
                  <a:pt x="15755196" y="228600"/>
                </a:lnTo>
                <a:lnTo>
                  <a:pt x="0" y="2286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66"/>
        <p:cNvGrpSpPr/>
        <p:nvPr/>
      </p:nvGrpSpPr>
      <p:grpSpPr>
        <a:xfrm>
          <a:off x="0" y="0"/>
          <a:ext cx="0" cy="0"/>
          <a:chOff x="0" y="0"/>
          <a:chExt cx="0" cy="0"/>
        </a:xfrm>
      </p:grpSpPr>
      <p:sp>
        <p:nvSpPr>
          <p:cNvPr id="167" name="Google Shape;167;g1ef932158e7_1_93"/>
          <p:cNvSpPr/>
          <p:nvPr/>
        </p:nvSpPr>
        <p:spPr>
          <a:xfrm>
            <a:off x="259500" y="133150"/>
            <a:ext cx="17687592" cy="2300288"/>
          </a:xfrm>
          <a:custGeom>
            <a:avLst/>
            <a:gdLst/>
            <a:ahLst/>
            <a:cxnLst/>
            <a:rect l="l" t="t" r="r" b="b"/>
            <a:pathLst>
              <a:path w="16925925" h="2000250" extrusionOk="0">
                <a:moveTo>
                  <a:pt x="0" y="2000249"/>
                </a:moveTo>
                <a:lnTo>
                  <a:pt x="0" y="0"/>
                </a:lnTo>
                <a:lnTo>
                  <a:pt x="16925401" y="0"/>
                </a:lnTo>
                <a:lnTo>
                  <a:pt x="16925401" y="2000249"/>
                </a:lnTo>
                <a:lnTo>
                  <a:pt x="0" y="2000249"/>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8" name="Google Shape;168;g1ef932158e7_1_93"/>
          <p:cNvPicPr preferRelativeResize="0"/>
          <p:nvPr/>
        </p:nvPicPr>
        <p:blipFill rotWithShape="1">
          <a:blip r:embed="rId3">
            <a:alphaModFix/>
          </a:blip>
          <a:srcRect/>
          <a:stretch/>
        </p:blipFill>
        <p:spPr>
          <a:xfrm>
            <a:off x="8892075" y="434000"/>
            <a:ext cx="7917925" cy="9083800"/>
          </a:xfrm>
          <a:prstGeom prst="rect">
            <a:avLst/>
          </a:prstGeom>
          <a:noFill/>
          <a:ln>
            <a:noFill/>
          </a:ln>
        </p:spPr>
      </p:pic>
      <p:sp>
        <p:nvSpPr>
          <p:cNvPr id="169" name="Google Shape;169;g1ef932158e7_1_93"/>
          <p:cNvSpPr txBox="1"/>
          <p:nvPr/>
        </p:nvSpPr>
        <p:spPr>
          <a:xfrm>
            <a:off x="10219825" y="1083950"/>
            <a:ext cx="5214300" cy="563700"/>
          </a:xfrm>
          <a:prstGeom prst="rect">
            <a:avLst/>
          </a:prstGeom>
          <a:solidFill>
            <a:srgbClr val="000000"/>
          </a:solidFill>
          <a:ln>
            <a:noFill/>
          </a:ln>
        </p:spPr>
        <p:txBody>
          <a:bodyPr spcFirstLastPara="1" wrap="square" lIns="0" tIns="146675" rIns="0" bIns="0" anchor="t" anchorCtr="0">
            <a:spAutoFit/>
          </a:bodyPr>
          <a:lstStyle/>
          <a:p>
            <a:pPr marL="0" marR="0" lvl="0" indent="0" algn="l" rtl="0">
              <a:lnSpc>
                <a:spcPct val="100000"/>
              </a:lnSpc>
              <a:spcBef>
                <a:spcPts val="0"/>
              </a:spcBef>
              <a:spcAft>
                <a:spcPts val="0"/>
              </a:spcAft>
              <a:buNone/>
            </a:pPr>
            <a:r>
              <a:rPr lang="en-US" sz="2700" b="1">
                <a:solidFill>
                  <a:srgbClr val="FFFFFF"/>
                </a:solidFill>
                <a:latin typeface="Lato Black"/>
                <a:ea typeface="Lato Black"/>
                <a:cs typeface="Lato Black"/>
                <a:sym typeface="Lato Black"/>
              </a:rPr>
              <a:t>   Cabling and Wire Management </a:t>
            </a:r>
            <a:endParaRPr sz="2700">
              <a:solidFill>
                <a:schemeClr val="dk1"/>
              </a:solidFill>
              <a:latin typeface="Lato Black"/>
              <a:ea typeface="Lato Black"/>
              <a:cs typeface="Lato Black"/>
              <a:sym typeface="Lato Black"/>
            </a:endParaRPr>
          </a:p>
        </p:txBody>
      </p:sp>
      <p:sp>
        <p:nvSpPr>
          <p:cNvPr id="170" name="Google Shape;170;g1ef932158e7_1_93"/>
          <p:cNvSpPr txBox="1">
            <a:spLocks noGrp="1"/>
          </p:cNvSpPr>
          <p:nvPr>
            <p:ph type="title"/>
          </p:nvPr>
        </p:nvSpPr>
        <p:spPr>
          <a:xfrm>
            <a:off x="365200" y="435800"/>
            <a:ext cx="8780100" cy="1860000"/>
          </a:xfrm>
          <a:prstGeom prst="rect">
            <a:avLst/>
          </a:prstGeom>
          <a:noFill/>
          <a:ln>
            <a:noFill/>
          </a:ln>
        </p:spPr>
        <p:txBody>
          <a:bodyPr spcFirstLastPara="1" wrap="square" lIns="0" tIns="12700" rIns="0" bIns="0" anchor="t" anchorCtr="0">
            <a:spAutoFit/>
          </a:bodyPr>
          <a:lstStyle/>
          <a:p>
            <a:pPr marL="0" lvl="0" indent="0" algn="ctr" rtl="0">
              <a:lnSpc>
                <a:spcPct val="100000"/>
              </a:lnSpc>
              <a:spcBef>
                <a:spcPts val="0"/>
              </a:spcBef>
              <a:spcAft>
                <a:spcPts val="0"/>
              </a:spcAft>
              <a:buNone/>
            </a:pPr>
            <a:r>
              <a:rPr lang="en-US" sz="6000">
                <a:solidFill>
                  <a:schemeClr val="lt1"/>
                </a:solidFill>
              </a:rPr>
              <a:t>Power Distribution In Data Centers</a:t>
            </a:r>
            <a:endParaRPr sz="6000">
              <a:solidFill>
                <a:schemeClr val="lt1"/>
              </a:solidFill>
            </a:endParaRPr>
          </a:p>
        </p:txBody>
      </p:sp>
      <p:sp>
        <p:nvSpPr>
          <p:cNvPr id="171" name="Google Shape;171;g1ef932158e7_1_93"/>
          <p:cNvSpPr txBox="1"/>
          <p:nvPr/>
        </p:nvSpPr>
        <p:spPr>
          <a:xfrm>
            <a:off x="9482000" y="2295800"/>
            <a:ext cx="6301800" cy="5476800"/>
          </a:xfrm>
          <a:prstGeom prst="rect">
            <a:avLst/>
          </a:prstGeom>
          <a:noFill/>
          <a:ln>
            <a:noFill/>
          </a:ln>
        </p:spPr>
        <p:txBody>
          <a:bodyPr spcFirstLastPara="1" wrap="square" lIns="0" tIns="12700" rIns="0" bIns="0" anchor="t" anchorCtr="0">
            <a:spAutoFit/>
          </a:bodyPr>
          <a:lstStyle/>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Proper cable management is crucial to avoid the risk of power distribution issues. Well-organized cabling minimizes the risk of accidental disconnections, reduces electromagnetic interference, and makes maintenance and upgrades more manageable.</a:t>
            </a: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Effective cable management systems help contribute to overall reliability and performance of the data center’s power infrastructure. </a:t>
            </a:r>
            <a:endParaRPr sz="2600">
              <a:solidFill>
                <a:schemeClr val="dk1"/>
              </a:solidFill>
              <a:latin typeface="Lato"/>
              <a:ea typeface="Lato"/>
              <a:cs typeface="Lato"/>
              <a:sym typeface="Lato"/>
            </a:endParaRPr>
          </a:p>
        </p:txBody>
      </p:sp>
      <p:pic>
        <p:nvPicPr>
          <p:cNvPr id="172" name="Google Shape;172;g1ef932158e7_1_93"/>
          <p:cNvPicPr preferRelativeResize="0"/>
          <p:nvPr/>
        </p:nvPicPr>
        <p:blipFill>
          <a:blip r:embed="rId4">
            <a:alphaModFix/>
          </a:blip>
          <a:stretch>
            <a:fillRect/>
          </a:stretch>
        </p:blipFill>
        <p:spPr>
          <a:xfrm>
            <a:off x="481925" y="2966850"/>
            <a:ext cx="8338499" cy="4949275"/>
          </a:xfrm>
          <a:prstGeom prst="rect">
            <a:avLst/>
          </a:prstGeom>
          <a:noFill/>
          <a:ln>
            <a:noFill/>
          </a:ln>
        </p:spPr>
      </p:pic>
      <p:cxnSp>
        <p:nvCxnSpPr>
          <p:cNvPr id="173" name="Google Shape;173;g1ef932158e7_1_93"/>
          <p:cNvCxnSpPr/>
          <p:nvPr/>
        </p:nvCxnSpPr>
        <p:spPr>
          <a:xfrm rot="10800000" flipH="1">
            <a:off x="481925" y="8529325"/>
            <a:ext cx="8338500" cy="42900"/>
          </a:xfrm>
          <a:prstGeom prst="straightConnector1">
            <a:avLst/>
          </a:prstGeom>
          <a:noFill/>
          <a:ln w="114300" cap="flat" cmpd="sng">
            <a:solidFill>
              <a:srgbClr val="FDDF00"/>
            </a:solidFill>
            <a:prstDash val="solid"/>
            <a:round/>
            <a:headEnd type="none" w="med" len="med"/>
            <a:tailEnd type="none" w="med" len="med"/>
          </a:ln>
        </p:spPr>
      </p:cxnSp>
      <p:sp>
        <p:nvSpPr>
          <p:cNvPr id="174" name="Google Shape;174;g1ef932158e7_1_93"/>
          <p:cNvSpPr/>
          <p:nvPr/>
        </p:nvSpPr>
        <p:spPr>
          <a:xfrm>
            <a:off x="481925" y="9254825"/>
            <a:ext cx="16543400" cy="262890"/>
          </a:xfrm>
          <a:custGeom>
            <a:avLst/>
            <a:gdLst/>
            <a:ahLst/>
            <a:cxnLst/>
            <a:rect l="l" t="t" r="r" b="b"/>
            <a:pathLst>
              <a:path w="15755619" h="228600" extrusionOk="0">
                <a:moveTo>
                  <a:pt x="0" y="228600"/>
                </a:moveTo>
                <a:lnTo>
                  <a:pt x="0" y="0"/>
                </a:lnTo>
                <a:lnTo>
                  <a:pt x="15755196" y="0"/>
                </a:lnTo>
                <a:lnTo>
                  <a:pt x="15755196" y="228600"/>
                </a:lnTo>
                <a:lnTo>
                  <a:pt x="0" y="2286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78"/>
        <p:cNvGrpSpPr/>
        <p:nvPr/>
      </p:nvGrpSpPr>
      <p:grpSpPr>
        <a:xfrm>
          <a:off x="0" y="0"/>
          <a:ext cx="0" cy="0"/>
          <a:chOff x="0" y="0"/>
          <a:chExt cx="0" cy="0"/>
        </a:xfrm>
      </p:grpSpPr>
      <p:sp>
        <p:nvSpPr>
          <p:cNvPr id="179" name="Google Shape;179;g1ef932158e7_1_103"/>
          <p:cNvSpPr/>
          <p:nvPr/>
        </p:nvSpPr>
        <p:spPr>
          <a:xfrm>
            <a:off x="259500" y="133150"/>
            <a:ext cx="17687592" cy="2300288"/>
          </a:xfrm>
          <a:custGeom>
            <a:avLst/>
            <a:gdLst/>
            <a:ahLst/>
            <a:cxnLst/>
            <a:rect l="l" t="t" r="r" b="b"/>
            <a:pathLst>
              <a:path w="16925925" h="2000250" extrusionOk="0">
                <a:moveTo>
                  <a:pt x="0" y="2000249"/>
                </a:moveTo>
                <a:lnTo>
                  <a:pt x="0" y="0"/>
                </a:lnTo>
                <a:lnTo>
                  <a:pt x="16925401" y="0"/>
                </a:lnTo>
                <a:lnTo>
                  <a:pt x="16925401" y="2000249"/>
                </a:lnTo>
                <a:lnTo>
                  <a:pt x="0" y="2000249"/>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0" name="Google Shape;180;g1ef932158e7_1_103"/>
          <p:cNvPicPr preferRelativeResize="0"/>
          <p:nvPr/>
        </p:nvPicPr>
        <p:blipFill rotWithShape="1">
          <a:blip r:embed="rId3">
            <a:alphaModFix/>
          </a:blip>
          <a:srcRect/>
          <a:stretch/>
        </p:blipFill>
        <p:spPr>
          <a:xfrm>
            <a:off x="8892075" y="434000"/>
            <a:ext cx="7917925" cy="9083800"/>
          </a:xfrm>
          <a:prstGeom prst="rect">
            <a:avLst/>
          </a:prstGeom>
          <a:noFill/>
          <a:ln>
            <a:noFill/>
          </a:ln>
        </p:spPr>
      </p:pic>
      <p:sp>
        <p:nvSpPr>
          <p:cNvPr id="181" name="Google Shape;181;g1ef932158e7_1_103"/>
          <p:cNvSpPr txBox="1"/>
          <p:nvPr/>
        </p:nvSpPr>
        <p:spPr>
          <a:xfrm>
            <a:off x="10753225" y="1083950"/>
            <a:ext cx="4059300" cy="563700"/>
          </a:xfrm>
          <a:prstGeom prst="rect">
            <a:avLst/>
          </a:prstGeom>
          <a:solidFill>
            <a:srgbClr val="000000"/>
          </a:solidFill>
          <a:ln>
            <a:noFill/>
          </a:ln>
        </p:spPr>
        <p:txBody>
          <a:bodyPr spcFirstLastPara="1" wrap="square" lIns="0" tIns="146675" rIns="0" bIns="0" anchor="t" anchorCtr="0">
            <a:spAutoFit/>
          </a:bodyPr>
          <a:lstStyle/>
          <a:p>
            <a:pPr marL="0" marR="0" lvl="0" indent="0" algn="l" rtl="0">
              <a:lnSpc>
                <a:spcPct val="100000"/>
              </a:lnSpc>
              <a:spcBef>
                <a:spcPts val="0"/>
              </a:spcBef>
              <a:spcAft>
                <a:spcPts val="0"/>
              </a:spcAft>
              <a:buNone/>
            </a:pPr>
            <a:r>
              <a:rPr lang="en-US" sz="2700" b="1">
                <a:solidFill>
                  <a:srgbClr val="FFFFFF"/>
                </a:solidFill>
                <a:latin typeface="Lato Black"/>
                <a:ea typeface="Lato Black"/>
                <a:cs typeface="Lato Black"/>
                <a:sym typeface="Lato Black"/>
              </a:rPr>
              <a:t>   Compliance and Safety </a:t>
            </a:r>
            <a:endParaRPr sz="2700">
              <a:solidFill>
                <a:schemeClr val="dk1"/>
              </a:solidFill>
              <a:latin typeface="Lato Black"/>
              <a:ea typeface="Lato Black"/>
              <a:cs typeface="Lato Black"/>
              <a:sym typeface="Lato Black"/>
            </a:endParaRPr>
          </a:p>
        </p:txBody>
      </p:sp>
      <p:sp>
        <p:nvSpPr>
          <p:cNvPr id="182" name="Google Shape;182;g1ef932158e7_1_103"/>
          <p:cNvSpPr txBox="1">
            <a:spLocks noGrp="1"/>
          </p:cNvSpPr>
          <p:nvPr>
            <p:ph type="title"/>
          </p:nvPr>
        </p:nvSpPr>
        <p:spPr>
          <a:xfrm>
            <a:off x="365200" y="435800"/>
            <a:ext cx="8780100" cy="1860000"/>
          </a:xfrm>
          <a:prstGeom prst="rect">
            <a:avLst/>
          </a:prstGeom>
          <a:noFill/>
          <a:ln>
            <a:noFill/>
          </a:ln>
        </p:spPr>
        <p:txBody>
          <a:bodyPr spcFirstLastPara="1" wrap="square" lIns="0" tIns="12700" rIns="0" bIns="0" anchor="t" anchorCtr="0">
            <a:spAutoFit/>
          </a:bodyPr>
          <a:lstStyle/>
          <a:p>
            <a:pPr marL="0" lvl="0" indent="0" algn="ctr" rtl="0">
              <a:lnSpc>
                <a:spcPct val="100000"/>
              </a:lnSpc>
              <a:spcBef>
                <a:spcPts val="0"/>
              </a:spcBef>
              <a:spcAft>
                <a:spcPts val="0"/>
              </a:spcAft>
              <a:buNone/>
            </a:pPr>
            <a:r>
              <a:rPr lang="en-US" sz="6000">
                <a:solidFill>
                  <a:schemeClr val="lt1"/>
                </a:solidFill>
              </a:rPr>
              <a:t>Power Distribution In Data Centers</a:t>
            </a:r>
            <a:endParaRPr sz="6000">
              <a:solidFill>
                <a:schemeClr val="lt1"/>
              </a:solidFill>
            </a:endParaRPr>
          </a:p>
        </p:txBody>
      </p:sp>
      <p:sp>
        <p:nvSpPr>
          <p:cNvPr id="183" name="Google Shape;183;g1ef932158e7_1_103"/>
          <p:cNvSpPr txBox="1"/>
          <p:nvPr/>
        </p:nvSpPr>
        <p:spPr>
          <a:xfrm>
            <a:off x="9510675" y="2539250"/>
            <a:ext cx="6301800" cy="5016600"/>
          </a:xfrm>
          <a:prstGeom prst="rect">
            <a:avLst/>
          </a:prstGeom>
          <a:noFill/>
          <a:ln>
            <a:noFill/>
          </a:ln>
        </p:spPr>
        <p:txBody>
          <a:bodyPr spcFirstLastPara="1" wrap="square" lIns="0" tIns="12700" rIns="0" bIns="0" anchor="t" anchorCtr="0">
            <a:spAutoFit/>
          </a:bodyPr>
          <a:lstStyle/>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Data centers must adhere to safety standards and regulations for electrical systems. Compliance with codes such as NFPA 70 (National Electrical Code) ensures that power distribution systems are installed and maintained safely.</a:t>
            </a: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Regular assessments and updates to policies and procedures are critical to stay up to date with evolving regulations and industry best practices.</a:t>
            </a:r>
            <a:endParaRPr sz="2600">
              <a:solidFill>
                <a:schemeClr val="dk1"/>
              </a:solidFill>
              <a:latin typeface="Lato"/>
              <a:ea typeface="Lato"/>
              <a:cs typeface="Lato"/>
              <a:sym typeface="Lato"/>
            </a:endParaRPr>
          </a:p>
        </p:txBody>
      </p:sp>
      <p:pic>
        <p:nvPicPr>
          <p:cNvPr id="184" name="Google Shape;184;g1ef932158e7_1_103"/>
          <p:cNvPicPr preferRelativeResize="0"/>
          <p:nvPr/>
        </p:nvPicPr>
        <p:blipFill>
          <a:blip r:embed="rId4">
            <a:alphaModFix/>
          </a:blip>
          <a:stretch>
            <a:fillRect/>
          </a:stretch>
        </p:blipFill>
        <p:spPr>
          <a:xfrm>
            <a:off x="481925" y="3043050"/>
            <a:ext cx="8338499" cy="4796375"/>
          </a:xfrm>
          <a:prstGeom prst="rect">
            <a:avLst/>
          </a:prstGeom>
          <a:noFill/>
          <a:ln>
            <a:noFill/>
          </a:ln>
        </p:spPr>
      </p:pic>
      <p:cxnSp>
        <p:nvCxnSpPr>
          <p:cNvPr id="185" name="Google Shape;185;g1ef932158e7_1_103"/>
          <p:cNvCxnSpPr/>
          <p:nvPr/>
        </p:nvCxnSpPr>
        <p:spPr>
          <a:xfrm rot="10800000" flipH="1">
            <a:off x="481925" y="8529325"/>
            <a:ext cx="8338500" cy="42900"/>
          </a:xfrm>
          <a:prstGeom prst="straightConnector1">
            <a:avLst/>
          </a:prstGeom>
          <a:noFill/>
          <a:ln w="114300" cap="flat" cmpd="sng">
            <a:solidFill>
              <a:srgbClr val="FDDF00"/>
            </a:solidFill>
            <a:prstDash val="solid"/>
            <a:round/>
            <a:headEnd type="none" w="med" len="med"/>
            <a:tailEnd type="none" w="med" len="med"/>
          </a:ln>
        </p:spPr>
      </p:cxnSp>
      <p:sp>
        <p:nvSpPr>
          <p:cNvPr id="186" name="Google Shape;186;g1ef932158e7_1_103"/>
          <p:cNvSpPr/>
          <p:nvPr/>
        </p:nvSpPr>
        <p:spPr>
          <a:xfrm>
            <a:off x="481925" y="9254825"/>
            <a:ext cx="16543400" cy="262890"/>
          </a:xfrm>
          <a:custGeom>
            <a:avLst/>
            <a:gdLst/>
            <a:ahLst/>
            <a:cxnLst/>
            <a:rect l="l" t="t" r="r" b="b"/>
            <a:pathLst>
              <a:path w="15755619" h="228600" extrusionOk="0">
                <a:moveTo>
                  <a:pt x="0" y="228600"/>
                </a:moveTo>
                <a:lnTo>
                  <a:pt x="0" y="0"/>
                </a:lnTo>
                <a:lnTo>
                  <a:pt x="15755196" y="0"/>
                </a:lnTo>
                <a:lnTo>
                  <a:pt x="15755196" y="228600"/>
                </a:lnTo>
                <a:lnTo>
                  <a:pt x="0" y="2286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90"/>
        <p:cNvGrpSpPr/>
        <p:nvPr/>
      </p:nvGrpSpPr>
      <p:grpSpPr>
        <a:xfrm>
          <a:off x="0" y="0"/>
          <a:ext cx="0" cy="0"/>
          <a:chOff x="0" y="0"/>
          <a:chExt cx="0" cy="0"/>
        </a:xfrm>
      </p:grpSpPr>
      <p:grpSp>
        <p:nvGrpSpPr>
          <p:cNvPr id="191" name="Google Shape;191;p5"/>
          <p:cNvGrpSpPr/>
          <p:nvPr/>
        </p:nvGrpSpPr>
        <p:grpSpPr>
          <a:xfrm>
            <a:off x="0" y="713080"/>
            <a:ext cx="18288000" cy="9246071"/>
            <a:chOff x="0" y="713080"/>
            <a:chExt cx="18288000" cy="9246071"/>
          </a:xfrm>
        </p:grpSpPr>
        <p:sp>
          <p:nvSpPr>
            <p:cNvPr id="192" name="Google Shape;192;p5"/>
            <p:cNvSpPr/>
            <p:nvPr/>
          </p:nvSpPr>
          <p:spPr>
            <a:xfrm>
              <a:off x="0" y="713080"/>
              <a:ext cx="18288000" cy="7029450"/>
            </a:xfrm>
            <a:custGeom>
              <a:avLst/>
              <a:gdLst/>
              <a:ahLst/>
              <a:cxnLst/>
              <a:rect l="l" t="t" r="r" b="b"/>
              <a:pathLst>
                <a:path w="18288000" h="7029450" extrusionOk="0">
                  <a:moveTo>
                    <a:pt x="0" y="7029449"/>
                  </a:moveTo>
                  <a:lnTo>
                    <a:pt x="0" y="0"/>
                  </a:lnTo>
                  <a:lnTo>
                    <a:pt x="18288000" y="0"/>
                  </a:lnTo>
                  <a:lnTo>
                    <a:pt x="18288000" y="7029449"/>
                  </a:lnTo>
                  <a:lnTo>
                    <a:pt x="0" y="7029449"/>
                  </a:lnTo>
                  <a:close/>
                </a:path>
              </a:pathLst>
            </a:custGeom>
            <a:solidFill>
              <a:srgbClr val="FDD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93;p5"/>
            <p:cNvSpPr/>
            <p:nvPr/>
          </p:nvSpPr>
          <p:spPr>
            <a:xfrm>
              <a:off x="0" y="5325418"/>
              <a:ext cx="17974310" cy="228600"/>
            </a:xfrm>
            <a:custGeom>
              <a:avLst/>
              <a:gdLst/>
              <a:ahLst/>
              <a:cxnLst/>
              <a:rect l="l" t="t" r="r" b="b"/>
              <a:pathLst>
                <a:path w="17974310" h="228600" extrusionOk="0">
                  <a:moveTo>
                    <a:pt x="0" y="0"/>
                  </a:moveTo>
                  <a:lnTo>
                    <a:pt x="17973691" y="0"/>
                  </a:lnTo>
                  <a:lnTo>
                    <a:pt x="17973691" y="228600"/>
                  </a:lnTo>
                  <a:lnTo>
                    <a:pt x="0" y="2286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5"/>
            <p:cNvSpPr/>
            <p:nvPr/>
          </p:nvSpPr>
          <p:spPr>
            <a:xfrm>
              <a:off x="8502874" y="6448927"/>
              <a:ext cx="9473327" cy="3510224"/>
            </a:xfrm>
            <a:custGeom>
              <a:avLst/>
              <a:gdLst/>
              <a:ahLst/>
              <a:cxnLst/>
              <a:rect l="l" t="t" r="r" b="b"/>
              <a:pathLst>
                <a:path w="8477250" h="3209925" extrusionOk="0">
                  <a:moveTo>
                    <a:pt x="8477250" y="0"/>
                  </a:moveTo>
                  <a:lnTo>
                    <a:pt x="8477250" y="3209925"/>
                  </a:lnTo>
                  <a:lnTo>
                    <a:pt x="0" y="3209925"/>
                  </a:lnTo>
                  <a:lnTo>
                    <a:pt x="0" y="0"/>
                  </a:lnTo>
                  <a:lnTo>
                    <a:pt x="847725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5"/>
            <p:cNvSpPr/>
            <p:nvPr/>
          </p:nvSpPr>
          <p:spPr>
            <a:xfrm flipH="1">
              <a:off x="12713876" y="6670675"/>
              <a:ext cx="58514" cy="3143250"/>
            </a:xfrm>
            <a:custGeom>
              <a:avLst/>
              <a:gdLst/>
              <a:ahLst/>
              <a:cxnLst/>
              <a:rect l="l" t="t" r="r" b="b"/>
              <a:pathLst>
                <a:path w="120000" h="2572384" extrusionOk="0">
                  <a:moveTo>
                    <a:pt x="0" y="0"/>
                  </a:moveTo>
                  <a:lnTo>
                    <a:pt x="0" y="2571883"/>
                  </a:lnTo>
                </a:path>
              </a:pathLst>
            </a:custGeom>
            <a:noFill/>
            <a:ln w="66775" cap="flat" cmpd="sng">
              <a:solidFill>
                <a:srgbClr val="FDD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6" name="Google Shape;196;p5"/>
          <p:cNvSpPr txBox="1"/>
          <p:nvPr/>
        </p:nvSpPr>
        <p:spPr>
          <a:xfrm>
            <a:off x="13015910" y="6562048"/>
            <a:ext cx="4590900" cy="3666768"/>
          </a:xfrm>
          <a:prstGeom prst="rect">
            <a:avLst/>
          </a:prstGeom>
          <a:noFill/>
          <a:ln>
            <a:noFill/>
          </a:ln>
        </p:spPr>
        <p:txBody>
          <a:bodyPr spcFirstLastPara="1" wrap="square" lIns="0" tIns="43175" rIns="0" bIns="0" anchor="t" anchorCtr="0">
            <a:spAutoFit/>
          </a:bodyPr>
          <a:lstStyle/>
          <a:p>
            <a:pPr marL="12065" marR="5080" lvl="0" indent="0" algn="just" rtl="0">
              <a:lnSpc>
                <a:spcPct val="108333"/>
              </a:lnSpc>
              <a:spcBef>
                <a:spcPts val="0"/>
              </a:spcBef>
              <a:spcAft>
                <a:spcPts val="0"/>
              </a:spcAft>
              <a:buNone/>
            </a:pPr>
            <a:r>
              <a:rPr lang="en-US" sz="2000" dirty="0">
                <a:solidFill>
                  <a:srgbClr val="FFFFFF"/>
                </a:solidFill>
                <a:latin typeface="Lato"/>
                <a:ea typeface="Lato"/>
                <a:cs typeface="Lato"/>
                <a:sym typeface="Lato"/>
              </a:rPr>
              <a:t>We help our distributors round out  their product line and add value to  their customers with products that are </a:t>
            </a:r>
            <a:r>
              <a:rPr lang="en-US" sz="2000" dirty="0">
                <a:solidFill>
                  <a:schemeClr val="lt1"/>
                </a:solidFill>
                <a:latin typeface="Lato"/>
                <a:ea typeface="Lato"/>
                <a:cs typeface="Lato"/>
                <a:sym typeface="Lato"/>
              </a:rPr>
              <a:t>built simply, meet all latest electrical  codes, and are made of the highest  quality materials.</a:t>
            </a:r>
            <a:endParaRPr sz="2000" dirty="0">
              <a:solidFill>
                <a:schemeClr val="dk1"/>
              </a:solidFill>
              <a:latin typeface="Lato"/>
              <a:ea typeface="Lato"/>
              <a:cs typeface="Lato"/>
              <a:sym typeface="Lato"/>
            </a:endParaRPr>
          </a:p>
          <a:p>
            <a:pPr marL="12700" marR="5080" lvl="0" indent="0" algn="just" rtl="0">
              <a:lnSpc>
                <a:spcPct val="108333"/>
              </a:lnSpc>
              <a:spcBef>
                <a:spcPts val="0"/>
              </a:spcBef>
              <a:spcAft>
                <a:spcPts val="0"/>
              </a:spcAft>
              <a:buNone/>
            </a:pPr>
            <a:endParaRPr sz="2000" dirty="0">
              <a:solidFill>
                <a:schemeClr val="lt1"/>
              </a:solidFill>
              <a:latin typeface="Lato"/>
              <a:ea typeface="Lato"/>
              <a:cs typeface="Lato"/>
              <a:sym typeface="Lato"/>
            </a:endParaRPr>
          </a:p>
          <a:p>
            <a:pPr marL="12700" marR="5080" lvl="0" indent="0" algn="just" rtl="0">
              <a:lnSpc>
                <a:spcPct val="108333"/>
              </a:lnSpc>
              <a:spcBef>
                <a:spcPts val="0"/>
              </a:spcBef>
              <a:spcAft>
                <a:spcPts val="0"/>
              </a:spcAft>
              <a:buClr>
                <a:schemeClr val="dk1"/>
              </a:buClr>
              <a:buFont typeface="Arial"/>
              <a:buNone/>
            </a:pPr>
            <a:r>
              <a:rPr lang="en-US" sz="2000" dirty="0">
                <a:solidFill>
                  <a:schemeClr val="lt1"/>
                </a:solidFill>
                <a:latin typeface="Lato"/>
                <a:ea typeface="Lato"/>
                <a:cs typeface="Lato"/>
                <a:sym typeface="Lato"/>
              </a:rPr>
              <a:t>Our team of engineers can design the  perfect power solution for your  situation.</a:t>
            </a:r>
            <a:endParaRPr sz="2000" dirty="0">
              <a:solidFill>
                <a:schemeClr val="dk1"/>
              </a:solidFill>
              <a:latin typeface="Lato"/>
              <a:ea typeface="Lato"/>
              <a:cs typeface="Lato"/>
              <a:sym typeface="Lato"/>
            </a:endParaRPr>
          </a:p>
          <a:p>
            <a:pPr marL="12065" marR="5080" lvl="0" indent="0" algn="ctr" rtl="0">
              <a:lnSpc>
                <a:spcPct val="108333"/>
              </a:lnSpc>
              <a:spcBef>
                <a:spcPts val="0"/>
              </a:spcBef>
              <a:spcAft>
                <a:spcPts val="0"/>
              </a:spcAft>
              <a:buNone/>
            </a:pPr>
            <a:endParaRPr sz="1800" dirty="0">
              <a:solidFill>
                <a:srgbClr val="FFFFFF"/>
              </a:solidFill>
              <a:latin typeface="Lato"/>
              <a:ea typeface="Lato"/>
              <a:cs typeface="Lato"/>
              <a:sym typeface="Lato"/>
            </a:endParaRPr>
          </a:p>
        </p:txBody>
      </p:sp>
      <p:sp>
        <p:nvSpPr>
          <p:cNvPr id="197" name="Google Shape;197;p5"/>
          <p:cNvSpPr txBox="1"/>
          <p:nvPr/>
        </p:nvSpPr>
        <p:spPr>
          <a:xfrm>
            <a:off x="8739319" y="6880293"/>
            <a:ext cx="3623400" cy="1364700"/>
          </a:xfrm>
          <a:prstGeom prst="rect">
            <a:avLst/>
          </a:prstGeom>
          <a:noFill/>
          <a:ln>
            <a:noFill/>
          </a:ln>
        </p:spPr>
        <p:txBody>
          <a:bodyPr spcFirstLastPara="1" wrap="square" lIns="0" tIns="78725" rIns="0" bIns="0" anchor="t" anchorCtr="0">
            <a:spAutoFit/>
          </a:bodyPr>
          <a:lstStyle/>
          <a:p>
            <a:pPr marL="12700" marR="5080" lvl="0" indent="0" algn="l" rtl="0">
              <a:lnSpc>
                <a:spcPct val="108750"/>
              </a:lnSpc>
              <a:spcBef>
                <a:spcPts val="0"/>
              </a:spcBef>
              <a:spcAft>
                <a:spcPts val="0"/>
              </a:spcAft>
              <a:buNone/>
            </a:pPr>
            <a:r>
              <a:rPr lang="en-US" sz="4000" dirty="0">
                <a:solidFill>
                  <a:srgbClr val="FFFFFF"/>
                </a:solidFill>
                <a:latin typeface="Lato"/>
                <a:ea typeface="Lato"/>
                <a:cs typeface="Lato"/>
                <a:sym typeface="Lato"/>
              </a:rPr>
              <a:t>ENGINEERED  POWER</a:t>
            </a:r>
            <a:endParaRPr sz="4000" dirty="0">
              <a:solidFill>
                <a:schemeClr val="dk1"/>
              </a:solidFill>
              <a:latin typeface="Lato"/>
              <a:ea typeface="Lato"/>
              <a:cs typeface="Lato"/>
              <a:sym typeface="Lato"/>
            </a:endParaRPr>
          </a:p>
        </p:txBody>
      </p:sp>
      <p:sp>
        <p:nvSpPr>
          <p:cNvPr id="198" name="Google Shape;198;p5"/>
          <p:cNvSpPr txBox="1"/>
          <p:nvPr/>
        </p:nvSpPr>
        <p:spPr>
          <a:xfrm>
            <a:off x="8739307" y="8213789"/>
            <a:ext cx="3507600" cy="12429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4000" dirty="0">
                <a:solidFill>
                  <a:srgbClr val="FFFFFF"/>
                </a:solidFill>
                <a:latin typeface="Lato"/>
                <a:ea typeface="Lato"/>
                <a:cs typeface="Lato"/>
                <a:sym typeface="Lato"/>
              </a:rPr>
              <a:t>SOLUTIONS</a:t>
            </a:r>
            <a:endParaRPr sz="4000" dirty="0">
              <a:solidFill>
                <a:schemeClr val="dk1"/>
              </a:solidFill>
              <a:latin typeface="Lato"/>
              <a:ea typeface="Lato"/>
              <a:cs typeface="Lato"/>
              <a:sym typeface="Lato"/>
            </a:endParaRPr>
          </a:p>
          <a:p>
            <a:pPr marL="12700" marR="0" lvl="0" indent="0" algn="l" rtl="0">
              <a:lnSpc>
                <a:spcPct val="100000"/>
              </a:lnSpc>
              <a:spcBef>
                <a:spcPts val="2630"/>
              </a:spcBef>
              <a:spcAft>
                <a:spcPts val="0"/>
              </a:spcAft>
              <a:buNone/>
            </a:pPr>
            <a:r>
              <a:rPr lang="en-US" sz="1800" i="1" dirty="0">
                <a:solidFill>
                  <a:srgbClr val="FFFFFF"/>
                </a:solidFill>
                <a:latin typeface="Lato"/>
                <a:ea typeface="Lato"/>
                <a:cs typeface="Lato"/>
                <a:sym typeface="Lato"/>
              </a:rPr>
              <a:t>Designed with the customer in mind</a:t>
            </a:r>
            <a:endParaRPr sz="1800" dirty="0">
              <a:solidFill>
                <a:schemeClr val="dk1"/>
              </a:solidFill>
              <a:latin typeface="Lato"/>
              <a:ea typeface="Lato"/>
              <a:cs typeface="Lato"/>
              <a:sym typeface="Lato"/>
            </a:endParaRPr>
          </a:p>
        </p:txBody>
      </p:sp>
      <p:grpSp>
        <p:nvGrpSpPr>
          <p:cNvPr id="199" name="Google Shape;199;p5"/>
          <p:cNvGrpSpPr/>
          <p:nvPr/>
        </p:nvGrpSpPr>
        <p:grpSpPr>
          <a:xfrm>
            <a:off x="243370" y="3"/>
            <a:ext cx="6395675" cy="9960932"/>
            <a:chOff x="243370" y="3"/>
            <a:chExt cx="6395675" cy="9960932"/>
          </a:xfrm>
        </p:grpSpPr>
        <p:pic>
          <p:nvPicPr>
            <p:cNvPr id="200" name="Google Shape;200;p5"/>
            <p:cNvPicPr preferRelativeResize="0"/>
            <p:nvPr/>
          </p:nvPicPr>
          <p:blipFill rotWithShape="1">
            <a:blip r:embed="rId3">
              <a:alphaModFix/>
            </a:blip>
            <a:srcRect/>
            <a:stretch/>
          </p:blipFill>
          <p:spPr>
            <a:xfrm>
              <a:off x="2513433" y="9257544"/>
              <a:ext cx="1484653" cy="649091"/>
            </a:xfrm>
            <a:prstGeom prst="rect">
              <a:avLst/>
            </a:prstGeom>
            <a:noFill/>
            <a:ln>
              <a:noFill/>
            </a:ln>
          </p:spPr>
        </p:pic>
        <p:sp>
          <p:nvSpPr>
            <p:cNvPr id="201" name="Google Shape;201;p5"/>
            <p:cNvSpPr/>
            <p:nvPr/>
          </p:nvSpPr>
          <p:spPr>
            <a:xfrm>
              <a:off x="4140339" y="9248469"/>
              <a:ext cx="1373505" cy="662940"/>
            </a:xfrm>
            <a:custGeom>
              <a:avLst/>
              <a:gdLst/>
              <a:ahLst/>
              <a:cxnLst/>
              <a:rect l="l" t="t" r="r" b="b"/>
              <a:pathLst>
                <a:path w="1373504" h="662940" extrusionOk="0">
                  <a:moveTo>
                    <a:pt x="306832" y="326809"/>
                  </a:moveTo>
                  <a:lnTo>
                    <a:pt x="210083" y="228828"/>
                  </a:lnTo>
                  <a:lnTo>
                    <a:pt x="214452" y="220205"/>
                  </a:lnTo>
                  <a:lnTo>
                    <a:pt x="222973" y="207975"/>
                  </a:lnTo>
                  <a:lnTo>
                    <a:pt x="229031" y="201053"/>
                  </a:lnTo>
                  <a:lnTo>
                    <a:pt x="236855" y="194983"/>
                  </a:lnTo>
                  <a:lnTo>
                    <a:pt x="246367" y="188976"/>
                  </a:lnTo>
                  <a:lnTo>
                    <a:pt x="258495" y="183832"/>
                  </a:lnTo>
                  <a:lnTo>
                    <a:pt x="258495" y="204520"/>
                  </a:lnTo>
                  <a:lnTo>
                    <a:pt x="305993" y="204520"/>
                  </a:lnTo>
                  <a:lnTo>
                    <a:pt x="305993" y="114452"/>
                  </a:lnTo>
                  <a:lnTo>
                    <a:pt x="285267" y="116992"/>
                  </a:lnTo>
                  <a:lnTo>
                    <a:pt x="239471" y="130911"/>
                  </a:lnTo>
                  <a:lnTo>
                    <a:pt x="193662" y="158597"/>
                  </a:lnTo>
                  <a:lnTo>
                    <a:pt x="152996" y="201053"/>
                  </a:lnTo>
                  <a:lnTo>
                    <a:pt x="134810" y="228828"/>
                  </a:lnTo>
                  <a:lnTo>
                    <a:pt x="253352" y="356971"/>
                  </a:lnTo>
                  <a:lnTo>
                    <a:pt x="253352" y="472262"/>
                  </a:lnTo>
                  <a:lnTo>
                    <a:pt x="216141" y="447954"/>
                  </a:lnTo>
                  <a:lnTo>
                    <a:pt x="184073" y="408114"/>
                  </a:lnTo>
                  <a:lnTo>
                    <a:pt x="171183" y="376123"/>
                  </a:lnTo>
                  <a:lnTo>
                    <a:pt x="114096" y="376123"/>
                  </a:lnTo>
                  <a:lnTo>
                    <a:pt x="129743" y="421119"/>
                  </a:lnTo>
                  <a:lnTo>
                    <a:pt x="157365" y="463575"/>
                  </a:lnTo>
                  <a:lnTo>
                    <a:pt x="193662" y="499948"/>
                  </a:lnTo>
                  <a:lnTo>
                    <a:pt x="237705" y="526796"/>
                  </a:lnTo>
                  <a:lnTo>
                    <a:pt x="287883" y="542417"/>
                  </a:lnTo>
                  <a:lnTo>
                    <a:pt x="305066" y="545033"/>
                  </a:lnTo>
                  <a:lnTo>
                    <a:pt x="306832" y="326809"/>
                  </a:lnTo>
                  <a:close/>
                </a:path>
                <a:path w="1373504" h="662940" extrusionOk="0">
                  <a:moveTo>
                    <a:pt x="541007" y="324967"/>
                  </a:moveTo>
                  <a:lnTo>
                    <a:pt x="529882" y="265125"/>
                  </a:lnTo>
                  <a:lnTo>
                    <a:pt x="510082" y="220129"/>
                  </a:lnTo>
                  <a:lnTo>
                    <a:pt x="480314" y="181216"/>
                  </a:lnTo>
                  <a:lnTo>
                    <a:pt x="472795" y="174104"/>
                  </a:lnTo>
                  <a:lnTo>
                    <a:pt x="472795" y="303657"/>
                  </a:lnTo>
                  <a:lnTo>
                    <a:pt x="439648" y="304431"/>
                  </a:lnTo>
                  <a:lnTo>
                    <a:pt x="406349" y="304431"/>
                  </a:lnTo>
                  <a:lnTo>
                    <a:pt x="406349" y="192519"/>
                  </a:lnTo>
                  <a:lnTo>
                    <a:pt x="439496" y="219367"/>
                  </a:lnTo>
                  <a:lnTo>
                    <a:pt x="462356" y="257124"/>
                  </a:lnTo>
                  <a:lnTo>
                    <a:pt x="472795" y="303657"/>
                  </a:lnTo>
                  <a:lnTo>
                    <a:pt x="472795" y="174104"/>
                  </a:lnTo>
                  <a:lnTo>
                    <a:pt x="439496" y="147904"/>
                  </a:lnTo>
                  <a:lnTo>
                    <a:pt x="405345" y="129222"/>
                  </a:lnTo>
                  <a:lnTo>
                    <a:pt x="360997" y="116141"/>
                  </a:lnTo>
                  <a:lnTo>
                    <a:pt x="346265" y="114452"/>
                  </a:lnTo>
                  <a:lnTo>
                    <a:pt x="346265" y="545185"/>
                  </a:lnTo>
                  <a:lnTo>
                    <a:pt x="368668" y="540867"/>
                  </a:lnTo>
                  <a:lnTo>
                    <a:pt x="387781" y="535647"/>
                  </a:lnTo>
                  <a:lnTo>
                    <a:pt x="403123" y="529564"/>
                  </a:lnTo>
                  <a:lnTo>
                    <a:pt x="403123" y="367652"/>
                  </a:lnTo>
                  <a:lnTo>
                    <a:pt x="468731" y="367652"/>
                  </a:lnTo>
                  <a:lnTo>
                    <a:pt x="468731" y="379806"/>
                  </a:lnTo>
                  <a:lnTo>
                    <a:pt x="467728" y="389039"/>
                  </a:lnTo>
                  <a:lnTo>
                    <a:pt x="464972" y="398424"/>
                  </a:lnTo>
                  <a:lnTo>
                    <a:pt x="461518" y="406120"/>
                  </a:lnTo>
                  <a:lnTo>
                    <a:pt x="452920" y="419963"/>
                  </a:lnTo>
                  <a:lnTo>
                    <a:pt x="442556" y="434657"/>
                  </a:lnTo>
                  <a:lnTo>
                    <a:pt x="484911" y="471957"/>
                  </a:lnTo>
                  <a:lnTo>
                    <a:pt x="515988" y="426808"/>
                  </a:lnTo>
                  <a:lnTo>
                    <a:pt x="534936" y="378650"/>
                  </a:lnTo>
                  <a:lnTo>
                    <a:pt x="540156" y="352577"/>
                  </a:lnTo>
                  <a:lnTo>
                    <a:pt x="541007" y="324967"/>
                  </a:lnTo>
                  <a:close/>
                </a:path>
                <a:path w="1373504" h="662940" extrusionOk="0">
                  <a:moveTo>
                    <a:pt x="585203" y="539877"/>
                  </a:moveTo>
                  <a:lnTo>
                    <a:pt x="529882" y="490410"/>
                  </a:lnTo>
                  <a:lnTo>
                    <a:pt x="510768" y="512102"/>
                  </a:lnTo>
                  <a:lnTo>
                    <a:pt x="489216" y="532028"/>
                  </a:lnTo>
                  <a:lnTo>
                    <a:pt x="440791" y="563257"/>
                  </a:lnTo>
                  <a:lnTo>
                    <a:pt x="385483" y="583184"/>
                  </a:lnTo>
                  <a:lnTo>
                    <a:pt x="325780" y="590943"/>
                  </a:lnTo>
                  <a:lnTo>
                    <a:pt x="299008" y="589254"/>
                  </a:lnTo>
                  <a:lnTo>
                    <a:pt x="248983" y="578789"/>
                  </a:lnTo>
                  <a:lnTo>
                    <a:pt x="202323" y="558952"/>
                  </a:lnTo>
                  <a:lnTo>
                    <a:pt x="160820" y="531177"/>
                  </a:lnTo>
                  <a:lnTo>
                    <a:pt x="126288" y="496493"/>
                  </a:lnTo>
                  <a:lnTo>
                    <a:pt x="97675" y="454952"/>
                  </a:lnTo>
                  <a:lnTo>
                    <a:pt x="78727" y="408114"/>
                  </a:lnTo>
                  <a:lnTo>
                    <a:pt x="68287" y="357886"/>
                  </a:lnTo>
                  <a:lnTo>
                    <a:pt x="66598" y="331127"/>
                  </a:lnTo>
                  <a:lnTo>
                    <a:pt x="68287" y="304203"/>
                  </a:lnTo>
                  <a:lnTo>
                    <a:pt x="78727" y="253974"/>
                  </a:lnTo>
                  <a:lnTo>
                    <a:pt x="97675" y="207137"/>
                  </a:lnTo>
                  <a:lnTo>
                    <a:pt x="126288" y="165595"/>
                  </a:lnTo>
                  <a:lnTo>
                    <a:pt x="160820" y="130911"/>
                  </a:lnTo>
                  <a:lnTo>
                    <a:pt x="202323" y="103136"/>
                  </a:lnTo>
                  <a:lnTo>
                    <a:pt x="248983" y="83223"/>
                  </a:lnTo>
                  <a:lnTo>
                    <a:pt x="299008" y="72834"/>
                  </a:lnTo>
                  <a:lnTo>
                    <a:pt x="325780" y="71069"/>
                  </a:lnTo>
                  <a:lnTo>
                    <a:pt x="351790" y="72834"/>
                  </a:lnTo>
                  <a:lnTo>
                    <a:pt x="401053" y="83223"/>
                  </a:lnTo>
                  <a:lnTo>
                    <a:pt x="446862" y="102298"/>
                  </a:lnTo>
                  <a:lnTo>
                    <a:pt x="488365" y="129222"/>
                  </a:lnTo>
                  <a:lnTo>
                    <a:pt x="506476" y="145681"/>
                  </a:lnTo>
                  <a:lnTo>
                    <a:pt x="557428" y="97993"/>
                  </a:lnTo>
                  <a:lnTo>
                    <a:pt x="509003" y="58915"/>
                  </a:lnTo>
                  <a:lnTo>
                    <a:pt x="454685" y="29527"/>
                  </a:lnTo>
                  <a:lnTo>
                    <a:pt x="393230" y="11303"/>
                  </a:lnTo>
                  <a:lnTo>
                    <a:pt x="328396" y="4457"/>
                  </a:lnTo>
                  <a:lnTo>
                    <a:pt x="294703" y="6146"/>
                  </a:lnTo>
                  <a:lnTo>
                    <a:pt x="230797" y="19075"/>
                  </a:lnTo>
                  <a:lnTo>
                    <a:pt x="172097" y="44297"/>
                  </a:lnTo>
                  <a:lnTo>
                    <a:pt x="119316" y="79756"/>
                  </a:lnTo>
                  <a:lnTo>
                    <a:pt x="75272" y="123990"/>
                  </a:lnTo>
                  <a:lnTo>
                    <a:pt x="39751" y="176822"/>
                  </a:lnTo>
                  <a:lnTo>
                    <a:pt x="14732" y="235826"/>
                  </a:lnTo>
                  <a:lnTo>
                    <a:pt x="1689" y="299897"/>
                  </a:lnTo>
                  <a:lnTo>
                    <a:pt x="0" y="333654"/>
                  </a:lnTo>
                  <a:lnTo>
                    <a:pt x="1689" y="367423"/>
                  </a:lnTo>
                  <a:lnTo>
                    <a:pt x="14732" y="431495"/>
                  </a:lnTo>
                  <a:lnTo>
                    <a:pt x="39751" y="490410"/>
                  </a:lnTo>
                  <a:lnTo>
                    <a:pt x="75272" y="543331"/>
                  </a:lnTo>
                  <a:lnTo>
                    <a:pt x="119316" y="587489"/>
                  </a:lnTo>
                  <a:lnTo>
                    <a:pt x="172097" y="623023"/>
                  </a:lnTo>
                  <a:lnTo>
                    <a:pt x="230797" y="648169"/>
                  </a:lnTo>
                  <a:lnTo>
                    <a:pt x="294703" y="661098"/>
                  </a:lnTo>
                  <a:lnTo>
                    <a:pt x="328396" y="662863"/>
                  </a:lnTo>
                  <a:lnTo>
                    <a:pt x="367296" y="661098"/>
                  </a:lnTo>
                  <a:lnTo>
                    <a:pt x="439026" y="643864"/>
                  </a:lnTo>
                  <a:lnTo>
                    <a:pt x="504710" y="611797"/>
                  </a:lnTo>
                  <a:lnTo>
                    <a:pt x="560946" y="566635"/>
                  </a:lnTo>
                  <a:lnTo>
                    <a:pt x="585203" y="539877"/>
                  </a:lnTo>
                  <a:close/>
                </a:path>
                <a:path w="1373504" h="662940" extrusionOk="0">
                  <a:moveTo>
                    <a:pt x="1127213" y="271602"/>
                  </a:moveTo>
                  <a:lnTo>
                    <a:pt x="1126896" y="263359"/>
                  </a:lnTo>
                  <a:lnTo>
                    <a:pt x="1126896" y="117221"/>
                  </a:lnTo>
                  <a:lnTo>
                    <a:pt x="1080389" y="117221"/>
                  </a:lnTo>
                  <a:lnTo>
                    <a:pt x="1080389" y="265671"/>
                  </a:lnTo>
                  <a:lnTo>
                    <a:pt x="1080719" y="268071"/>
                  </a:lnTo>
                  <a:lnTo>
                    <a:pt x="1080477" y="270421"/>
                  </a:lnTo>
                  <a:lnTo>
                    <a:pt x="1065212" y="283260"/>
                  </a:lnTo>
                  <a:lnTo>
                    <a:pt x="1062824" y="282892"/>
                  </a:lnTo>
                  <a:lnTo>
                    <a:pt x="1060856" y="282867"/>
                  </a:lnTo>
                  <a:lnTo>
                    <a:pt x="1048766" y="269468"/>
                  </a:lnTo>
                  <a:lnTo>
                    <a:pt x="1048931" y="267512"/>
                  </a:lnTo>
                  <a:lnTo>
                    <a:pt x="1048931" y="117068"/>
                  </a:lnTo>
                  <a:lnTo>
                    <a:pt x="1002436" y="117068"/>
                  </a:lnTo>
                  <a:lnTo>
                    <a:pt x="1002474" y="263855"/>
                  </a:lnTo>
                  <a:lnTo>
                    <a:pt x="1018209" y="303466"/>
                  </a:lnTo>
                  <a:lnTo>
                    <a:pt x="1067536" y="318858"/>
                  </a:lnTo>
                  <a:lnTo>
                    <a:pt x="1082103" y="317639"/>
                  </a:lnTo>
                  <a:lnTo>
                    <a:pt x="1119314" y="294716"/>
                  </a:lnTo>
                  <a:lnTo>
                    <a:pt x="1125766" y="279527"/>
                  </a:lnTo>
                  <a:lnTo>
                    <a:pt x="1127213" y="271602"/>
                  </a:lnTo>
                  <a:close/>
                </a:path>
                <a:path w="1373504" h="662940" extrusionOk="0">
                  <a:moveTo>
                    <a:pt x="1247660" y="345503"/>
                  </a:moveTo>
                  <a:lnTo>
                    <a:pt x="1191107" y="345503"/>
                  </a:lnTo>
                  <a:lnTo>
                    <a:pt x="1191107" y="187833"/>
                  </a:lnTo>
                  <a:lnTo>
                    <a:pt x="1145108" y="187833"/>
                  </a:lnTo>
                  <a:lnTo>
                    <a:pt x="1145108" y="345503"/>
                  </a:lnTo>
                  <a:lnTo>
                    <a:pt x="1145146" y="384924"/>
                  </a:lnTo>
                  <a:lnTo>
                    <a:pt x="1247660" y="384924"/>
                  </a:lnTo>
                  <a:lnTo>
                    <a:pt x="1247660" y="345503"/>
                  </a:lnTo>
                  <a:close/>
                </a:path>
                <a:path w="1373504" h="662940" extrusionOk="0">
                  <a:moveTo>
                    <a:pt x="1373009" y="255270"/>
                  </a:moveTo>
                  <a:lnTo>
                    <a:pt x="1369987" y="210820"/>
                  </a:lnTo>
                  <a:lnTo>
                    <a:pt x="1368742" y="204470"/>
                  </a:lnTo>
                  <a:lnTo>
                    <a:pt x="1367269" y="196850"/>
                  </a:lnTo>
                  <a:lnTo>
                    <a:pt x="1365592" y="189230"/>
                  </a:lnTo>
                  <a:lnTo>
                    <a:pt x="1363700" y="182880"/>
                  </a:lnTo>
                  <a:lnTo>
                    <a:pt x="1361605" y="175260"/>
                  </a:lnTo>
                  <a:lnTo>
                    <a:pt x="1359293" y="168910"/>
                  </a:lnTo>
                  <a:lnTo>
                    <a:pt x="1356791" y="161290"/>
                  </a:lnTo>
                  <a:lnTo>
                    <a:pt x="1354074" y="154940"/>
                  </a:lnTo>
                  <a:lnTo>
                    <a:pt x="1333703" y="115570"/>
                  </a:lnTo>
                  <a:lnTo>
                    <a:pt x="1329093" y="108394"/>
                  </a:lnTo>
                  <a:lnTo>
                    <a:pt x="1329093" y="247650"/>
                  </a:lnTo>
                  <a:lnTo>
                    <a:pt x="1329093" y="255270"/>
                  </a:lnTo>
                  <a:lnTo>
                    <a:pt x="1324457" y="294640"/>
                  </a:lnTo>
                  <a:lnTo>
                    <a:pt x="1312062" y="332740"/>
                  </a:lnTo>
                  <a:lnTo>
                    <a:pt x="1306283" y="345440"/>
                  </a:lnTo>
                  <a:lnTo>
                    <a:pt x="1303096" y="351790"/>
                  </a:lnTo>
                  <a:lnTo>
                    <a:pt x="1296149" y="363220"/>
                  </a:lnTo>
                  <a:lnTo>
                    <a:pt x="1292402" y="368300"/>
                  </a:lnTo>
                  <a:lnTo>
                    <a:pt x="1284338" y="379730"/>
                  </a:lnTo>
                  <a:lnTo>
                    <a:pt x="1280058" y="384810"/>
                  </a:lnTo>
                  <a:lnTo>
                    <a:pt x="1270977" y="394970"/>
                  </a:lnTo>
                  <a:lnTo>
                    <a:pt x="1266215" y="398780"/>
                  </a:lnTo>
                  <a:lnTo>
                    <a:pt x="1256207" y="408940"/>
                  </a:lnTo>
                  <a:lnTo>
                    <a:pt x="1251000" y="412750"/>
                  </a:lnTo>
                  <a:lnTo>
                    <a:pt x="1240142" y="420370"/>
                  </a:lnTo>
                  <a:lnTo>
                    <a:pt x="1234541" y="424180"/>
                  </a:lnTo>
                  <a:lnTo>
                    <a:pt x="1222959" y="430530"/>
                  </a:lnTo>
                  <a:lnTo>
                    <a:pt x="1217015" y="434340"/>
                  </a:lnTo>
                  <a:lnTo>
                    <a:pt x="1198600" y="441960"/>
                  </a:lnTo>
                  <a:lnTo>
                    <a:pt x="1185900" y="447040"/>
                  </a:lnTo>
                  <a:lnTo>
                    <a:pt x="1179461" y="448310"/>
                  </a:lnTo>
                  <a:lnTo>
                    <a:pt x="1166380" y="452120"/>
                  </a:lnTo>
                  <a:lnTo>
                    <a:pt x="1159789" y="453390"/>
                  </a:lnTo>
                  <a:lnTo>
                    <a:pt x="1146454" y="454660"/>
                  </a:lnTo>
                  <a:lnTo>
                    <a:pt x="1139761" y="455930"/>
                  </a:lnTo>
                  <a:lnTo>
                    <a:pt x="1106170" y="455930"/>
                  </a:lnTo>
                  <a:lnTo>
                    <a:pt x="1066596" y="448310"/>
                  </a:lnTo>
                  <a:lnTo>
                    <a:pt x="1047559" y="440690"/>
                  </a:lnTo>
                  <a:lnTo>
                    <a:pt x="1029271" y="433070"/>
                  </a:lnTo>
                  <a:lnTo>
                    <a:pt x="1023378" y="429260"/>
                  </a:lnTo>
                  <a:lnTo>
                    <a:pt x="1011910" y="422910"/>
                  </a:lnTo>
                  <a:lnTo>
                    <a:pt x="1006373" y="419100"/>
                  </a:lnTo>
                  <a:lnTo>
                    <a:pt x="995654" y="410210"/>
                  </a:lnTo>
                  <a:lnTo>
                    <a:pt x="990498" y="406400"/>
                  </a:lnTo>
                  <a:lnTo>
                    <a:pt x="962837" y="377190"/>
                  </a:lnTo>
                  <a:lnTo>
                    <a:pt x="954951" y="365760"/>
                  </a:lnTo>
                  <a:lnTo>
                    <a:pt x="951293" y="360680"/>
                  </a:lnTo>
                  <a:lnTo>
                    <a:pt x="944537" y="347980"/>
                  </a:lnTo>
                  <a:lnTo>
                    <a:pt x="941438" y="342900"/>
                  </a:lnTo>
                  <a:lnTo>
                    <a:pt x="935850" y="330200"/>
                  </a:lnTo>
                  <a:lnTo>
                    <a:pt x="924090" y="292100"/>
                  </a:lnTo>
                  <a:lnTo>
                    <a:pt x="920203" y="245110"/>
                  </a:lnTo>
                  <a:lnTo>
                    <a:pt x="921080" y="231140"/>
                  </a:lnTo>
                  <a:lnTo>
                    <a:pt x="928954" y="191770"/>
                  </a:lnTo>
                  <a:lnTo>
                    <a:pt x="947166" y="149860"/>
                  </a:lnTo>
                  <a:lnTo>
                    <a:pt x="976020" y="110490"/>
                  </a:lnTo>
                  <a:lnTo>
                    <a:pt x="1013180" y="80010"/>
                  </a:lnTo>
                  <a:lnTo>
                    <a:pt x="1068108" y="54610"/>
                  </a:lnTo>
                  <a:lnTo>
                    <a:pt x="1091755" y="49530"/>
                  </a:lnTo>
                  <a:lnTo>
                    <a:pt x="1092060" y="49530"/>
                  </a:lnTo>
                  <a:lnTo>
                    <a:pt x="1107211" y="46990"/>
                  </a:lnTo>
                  <a:lnTo>
                    <a:pt x="1137551" y="46990"/>
                  </a:lnTo>
                  <a:lnTo>
                    <a:pt x="1152753" y="48260"/>
                  </a:lnTo>
                  <a:lnTo>
                    <a:pt x="1167790" y="50800"/>
                  </a:lnTo>
                  <a:lnTo>
                    <a:pt x="1182509" y="54610"/>
                  </a:lnTo>
                  <a:lnTo>
                    <a:pt x="1196898" y="59690"/>
                  </a:lnTo>
                  <a:lnTo>
                    <a:pt x="1210983" y="66040"/>
                  </a:lnTo>
                  <a:lnTo>
                    <a:pt x="1217079" y="68580"/>
                  </a:lnTo>
                  <a:lnTo>
                    <a:pt x="1251051" y="90170"/>
                  </a:lnTo>
                  <a:lnTo>
                    <a:pt x="1266266" y="104140"/>
                  </a:lnTo>
                  <a:lnTo>
                    <a:pt x="1271041" y="107950"/>
                  </a:lnTo>
                  <a:lnTo>
                    <a:pt x="1280109" y="118110"/>
                  </a:lnTo>
                  <a:lnTo>
                    <a:pt x="1284389" y="123190"/>
                  </a:lnTo>
                  <a:lnTo>
                    <a:pt x="1292440" y="134620"/>
                  </a:lnTo>
                  <a:lnTo>
                    <a:pt x="1296187" y="139700"/>
                  </a:lnTo>
                  <a:lnTo>
                    <a:pt x="1303134" y="151130"/>
                  </a:lnTo>
                  <a:lnTo>
                    <a:pt x="1306309" y="157480"/>
                  </a:lnTo>
                  <a:lnTo>
                    <a:pt x="1312100" y="168910"/>
                  </a:lnTo>
                  <a:lnTo>
                    <a:pt x="1324470" y="208280"/>
                  </a:lnTo>
                  <a:lnTo>
                    <a:pt x="1329093" y="247650"/>
                  </a:lnTo>
                  <a:lnTo>
                    <a:pt x="1329093" y="108394"/>
                  </a:lnTo>
                  <a:lnTo>
                    <a:pt x="1325410" y="102870"/>
                  </a:lnTo>
                  <a:lnTo>
                    <a:pt x="1321003" y="97790"/>
                  </a:lnTo>
                  <a:lnTo>
                    <a:pt x="1316431" y="91440"/>
                  </a:lnTo>
                  <a:lnTo>
                    <a:pt x="1311681" y="86360"/>
                  </a:lnTo>
                  <a:lnTo>
                    <a:pt x="1306766" y="80010"/>
                  </a:lnTo>
                  <a:lnTo>
                    <a:pt x="1301699" y="74930"/>
                  </a:lnTo>
                  <a:lnTo>
                    <a:pt x="1296479" y="69850"/>
                  </a:lnTo>
                  <a:lnTo>
                    <a:pt x="1291107" y="64770"/>
                  </a:lnTo>
                  <a:lnTo>
                    <a:pt x="1285582" y="59690"/>
                  </a:lnTo>
                  <a:lnTo>
                    <a:pt x="1279931" y="55880"/>
                  </a:lnTo>
                  <a:lnTo>
                    <a:pt x="1274127" y="50800"/>
                  </a:lnTo>
                  <a:lnTo>
                    <a:pt x="1268209" y="46990"/>
                  </a:lnTo>
                  <a:lnTo>
                    <a:pt x="1262151" y="41910"/>
                  </a:lnTo>
                  <a:lnTo>
                    <a:pt x="1255979" y="38100"/>
                  </a:lnTo>
                  <a:lnTo>
                    <a:pt x="1249692" y="34290"/>
                  </a:lnTo>
                  <a:lnTo>
                    <a:pt x="1243304" y="30480"/>
                  </a:lnTo>
                  <a:lnTo>
                    <a:pt x="1236802" y="27940"/>
                  </a:lnTo>
                  <a:lnTo>
                    <a:pt x="1230198" y="24130"/>
                  </a:lnTo>
                  <a:lnTo>
                    <a:pt x="1223505" y="21590"/>
                  </a:lnTo>
                  <a:lnTo>
                    <a:pt x="1216736" y="17780"/>
                  </a:lnTo>
                  <a:lnTo>
                    <a:pt x="1202931" y="12700"/>
                  </a:lnTo>
                  <a:lnTo>
                    <a:pt x="1195933" y="11430"/>
                  </a:lnTo>
                  <a:lnTo>
                    <a:pt x="1188872" y="8890"/>
                  </a:lnTo>
                  <a:lnTo>
                    <a:pt x="1181747" y="7620"/>
                  </a:lnTo>
                  <a:lnTo>
                    <a:pt x="1159256" y="2540"/>
                  </a:lnTo>
                  <a:lnTo>
                    <a:pt x="1136637" y="0"/>
                  </a:lnTo>
                  <a:lnTo>
                    <a:pt x="1112240" y="0"/>
                  </a:lnTo>
                  <a:lnTo>
                    <a:pt x="1069340" y="6350"/>
                  </a:lnTo>
                  <a:lnTo>
                    <a:pt x="1029436" y="19050"/>
                  </a:lnTo>
                  <a:lnTo>
                    <a:pt x="992200" y="38100"/>
                  </a:lnTo>
                  <a:lnTo>
                    <a:pt x="958634" y="63500"/>
                  </a:lnTo>
                  <a:lnTo>
                    <a:pt x="929703" y="93980"/>
                  </a:lnTo>
                  <a:lnTo>
                    <a:pt x="923099" y="101600"/>
                  </a:lnTo>
                  <a:lnTo>
                    <a:pt x="916889" y="110490"/>
                  </a:lnTo>
                  <a:lnTo>
                    <a:pt x="911059" y="119380"/>
                  </a:lnTo>
                  <a:lnTo>
                    <a:pt x="905611" y="129540"/>
                  </a:lnTo>
                  <a:lnTo>
                    <a:pt x="900582" y="138430"/>
                  </a:lnTo>
                  <a:lnTo>
                    <a:pt x="884720" y="179070"/>
                  </a:lnTo>
                  <a:lnTo>
                    <a:pt x="876007" y="220980"/>
                  </a:lnTo>
                  <a:lnTo>
                    <a:pt x="874369" y="255270"/>
                  </a:lnTo>
                  <a:lnTo>
                    <a:pt x="874687" y="264160"/>
                  </a:lnTo>
                  <a:lnTo>
                    <a:pt x="880795" y="307340"/>
                  </a:lnTo>
                  <a:lnTo>
                    <a:pt x="894168" y="347980"/>
                  </a:lnTo>
                  <a:lnTo>
                    <a:pt x="914387" y="386080"/>
                  </a:lnTo>
                  <a:lnTo>
                    <a:pt x="938542" y="417830"/>
                  </a:lnTo>
                  <a:lnTo>
                    <a:pt x="970838" y="448310"/>
                  </a:lnTo>
                  <a:lnTo>
                    <a:pt x="976718" y="452120"/>
                  </a:lnTo>
                  <a:lnTo>
                    <a:pt x="982726" y="457200"/>
                  </a:lnTo>
                  <a:lnTo>
                    <a:pt x="988847" y="461010"/>
                  </a:lnTo>
                  <a:lnTo>
                    <a:pt x="995083" y="464820"/>
                  </a:lnTo>
                  <a:lnTo>
                    <a:pt x="1001445" y="468630"/>
                  </a:lnTo>
                  <a:lnTo>
                    <a:pt x="1007910" y="471170"/>
                  </a:lnTo>
                  <a:lnTo>
                    <a:pt x="1021105" y="478790"/>
                  </a:lnTo>
                  <a:lnTo>
                    <a:pt x="1048562" y="488950"/>
                  </a:lnTo>
                  <a:lnTo>
                    <a:pt x="1055611" y="490220"/>
                  </a:lnTo>
                  <a:lnTo>
                    <a:pt x="1062710" y="492760"/>
                  </a:lnTo>
                  <a:lnTo>
                    <a:pt x="1098880" y="499110"/>
                  </a:lnTo>
                  <a:lnTo>
                    <a:pt x="1106208" y="499110"/>
                  </a:lnTo>
                  <a:lnTo>
                    <a:pt x="1113548" y="500380"/>
                  </a:lnTo>
                  <a:lnTo>
                    <a:pt x="1135583" y="500380"/>
                  </a:lnTo>
                  <a:lnTo>
                    <a:pt x="1142923" y="499110"/>
                  </a:lnTo>
                  <a:lnTo>
                    <a:pt x="1150251" y="499110"/>
                  </a:lnTo>
                  <a:lnTo>
                    <a:pt x="1186370" y="492760"/>
                  </a:lnTo>
                  <a:lnTo>
                    <a:pt x="1207439" y="485140"/>
                  </a:lnTo>
                  <a:lnTo>
                    <a:pt x="1227848" y="477520"/>
                  </a:lnTo>
                  <a:lnTo>
                    <a:pt x="1234478" y="473710"/>
                  </a:lnTo>
                  <a:lnTo>
                    <a:pt x="1241018" y="471170"/>
                  </a:lnTo>
                  <a:lnTo>
                    <a:pt x="1253769" y="463550"/>
                  </a:lnTo>
                  <a:lnTo>
                    <a:pt x="1259992" y="459740"/>
                  </a:lnTo>
                  <a:lnTo>
                    <a:pt x="1266088" y="455930"/>
                  </a:lnTo>
                  <a:lnTo>
                    <a:pt x="1272057" y="450850"/>
                  </a:lnTo>
                  <a:lnTo>
                    <a:pt x="1277899" y="447040"/>
                  </a:lnTo>
                  <a:lnTo>
                    <a:pt x="1309966" y="416560"/>
                  </a:lnTo>
                  <a:lnTo>
                    <a:pt x="1323873" y="398780"/>
                  </a:lnTo>
                  <a:lnTo>
                    <a:pt x="1328178" y="393700"/>
                  </a:lnTo>
                  <a:lnTo>
                    <a:pt x="1350086" y="355600"/>
                  </a:lnTo>
                  <a:lnTo>
                    <a:pt x="1353070" y="347980"/>
                  </a:lnTo>
                  <a:lnTo>
                    <a:pt x="1355852" y="341630"/>
                  </a:lnTo>
                  <a:lnTo>
                    <a:pt x="1358442" y="334010"/>
                  </a:lnTo>
                  <a:lnTo>
                    <a:pt x="1360817" y="327660"/>
                  </a:lnTo>
                  <a:lnTo>
                    <a:pt x="1362989" y="320040"/>
                  </a:lnTo>
                  <a:lnTo>
                    <a:pt x="1364945" y="313690"/>
                  </a:lnTo>
                  <a:lnTo>
                    <a:pt x="1366697" y="306070"/>
                  </a:lnTo>
                  <a:lnTo>
                    <a:pt x="1368247" y="299720"/>
                  </a:lnTo>
                  <a:lnTo>
                    <a:pt x="1372755" y="262890"/>
                  </a:lnTo>
                  <a:lnTo>
                    <a:pt x="1373009" y="25527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2" name="Google Shape;202;p5"/>
            <p:cNvPicPr preferRelativeResize="0"/>
            <p:nvPr/>
          </p:nvPicPr>
          <p:blipFill rotWithShape="1">
            <a:blip r:embed="rId4">
              <a:alphaModFix/>
            </a:blip>
            <a:srcRect/>
            <a:stretch/>
          </p:blipFill>
          <p:spPr>
            <a:xfrm>
              <a:off x="4898563" y="9501429"/>
              <a:ext cx="83815" cy="135292"/>
            </a:xfrm>
            <a:prstGeom prst="rect">
              <a:avLst/>
            </a:prstGeom>
            <a:noFill/>
            <a:ln>
              <a:noFill/>
            </a:ln>
          </p:spPr>
        </p:pic>
        <p:pic>
          <p:nvPicPr>
            <p:cNvPr id="203" name="Google Shape;203;p5"/>
            <p:cNvPicPr preferRelativeResize="0"/>
            <p:nvPr/>
          </p:nvPicPr>
          <p:blipFill rotWithShape="1">
            <a:blip r:embed="rId5">
              <a:alphaModFix/>
            </a:blip>
            <a:srcRect/>
            <a:stretch/>
          </p:blipFill>
          <p:spPr>
            <a:xfrm>
              <a:off x="5547732" y="9501163"/>
              <a:ext cx="175185" cy="135494"/>
            </a:xfrm>
            <a:prstGeom prst="rect">
              <a:avLst/>
            </a:prstGeom>
            <a:noFill/>
            <a:ln>
              <a:noFill/>
            </a:ln>
          </p:spPr>
        </p:pic>
        <p:sp>
          <p:nvSpPr>
            <p:cNvPr id="204" name="Google Shape;204;p5"/>
            <p:cNvSpPr/>
            <p:nvPr/>
          </p:nvSpPr>
          <p:spPr>
            <a:xfrm>
              <a:off x="5177803" y="9577539"/>
              <a:ext cx="56515" cy="56515"/>
            </a:xfrm>
            <a:custGeom>
              <a:avLst/>
              <a:gdLst/>
              <a:ahLst/>
              <a:cxnLst/>
              <a:rect l="l" t="t" r="r" b="b"/>
              <a:pathLst>
                <a:path w="56514" h="56515" extrusionOk="0">
                  <a:moveTo>
                    <a:pt x="37947" y="21209"/>
                  </a:moveTo>
                  <a:lnTo>
                    <a:pt x="36029" y="17284"/>
                  </a:lnTo>
                  <a:lnTo>
                    <a:pt x="35102" y="15506"/>
                  </a:lnTo>
                  <a:lnTo>
                    <a:pt x="33934" y="13284"/>
                  </a:lnTo>
                  <a:lnTo>
                    <a:pt x="33718" y="12877"/>
                  </a:lnTo>
                  <a:lnTo>
                    <a:pt x="33718" y="15506"/>
                  </a:lnTo>
                  <a:lnTo>
                    <a:pt x="32880" y="22364"/>
                  </a:lnTo>
                  <a:lnTo>
                    <a:pt x="32346" y="28282"/>
                  </a:lnTo>
                  <a:lnTo>
                    <a:pt x="28244" y="27051"/>
                  </a:lnTo>
                  <a:lnTo>
                    <a:pt x="25438" y="26200"/>
                  </a:lnTo>
                  <a:lnTo>
                    <a:pt x="21450" y="27051"/>
                  </a:lnTo>
                  <a:lnTo>
                    <a:pt x="21450" y="16205"/>
                  </a:lnTo>
                  <a:lnTo>
                    <a:pt x="26047" y="16433"/>
                  </a:lnTo>
                  <a:lnTo>
                    <a:pt x="27965" y="16205"/>
                  </a:lnTo>
                  <a:lnTo>
                    <a:pt x="33718" y="15506"/>
                  </a:lnTo>
                  <a:lnTo>
                    <a:pt x="33718" y="12877"/>
                  </a:lnTo>
                  <a:lnTo>
                    <a:pt x="32727" y="10972"/>
                  </a:lnTo>
                  <a:lnTo>
                    <a:pt x="24282" y="13284"/>
                  </a:lnTo>
                  <a:lnTo>
                    <a:pt x="18529" y="12661"/>
                  </a:lnTo>
                  <a:lnTo>
                    <a:pt x="18618" y="39052"/>
                  </a:lnTo>
                  <a:lnTo>
                    <a:pt x="18834" y="43357"/>
                  </a:lnTo>
                  <a:lnTo>
                    <a:pt x="21450" y="44437"/>
                  </a:lnTo>
                  <a:lnTo>
                    <a:pt x="21450" y="30200"/>
                  </a:lnTo>
                  <a:lnTo>
                    <a:pt x="29578" y="30594"/>
                  </a:lnTo>
                  <a:lnTo>
                    <a:pt x="34340" y="32740"/>
                  </a:lnTo>
                  <a:lnTo>
                    <a:pt x="32042" y="39052"/>
                  </a:lnTo>
                  <a:lnTo>
                    <a:pt x="33337" y="43129"/>
                  </a:lnTo>
                  <a:lnTo>
                    <a:pt x="37325" y="44589"/>
                  </a:lnTo>
                  <a:lnTo>
                    <a:pt x="37172" y="38900"/>
                  </a:lnTo>
                  <a:lnTo>
                    <a:pt x="35966" y="33439"/>
                  </a:lnTo>
                  <a:lnTo>
                    <a:pt x="34582" y="30200"/>
                  </a:lnTo>
                  <a:lnTo>
                    <a:pt x="33756" y="28282"/>
                  </a:lnTo>
                  <a:lnTo>
                    <a:pt x="33769" y="28130"/>
                  </a:lnTo>
                  <a:lnTo>
                    <a:pt x="35483" y="24968"/>
                  </a:lnTo>
                  <a:lnTo>
                    <a:pt x="37947" y="21209"/>
                  </a:lnTo>
                  <a:close/>
                </a:path>
                <a:path w="56514" h="56515" extrusionOk="0">
                  <a:moveTo>
                    <a:pt x="55956" y="27952"/>
                  </a:moveTo>
                  <a:lnTo>
                    <a:pt x="55333" y="21996"/>
                  </a:lnTo>
                  <a:lnTo>
                    <a:pt x="54419" y="18796"/>
                  </a:lnTo>
                  <a:lnTo>
                    <a:pt x="52451" y="14795"/>
                  </a:lnTo>
                  <a:lnTo>
                    <a:pt x="52451" y="26276"/>
                  </a:lnTo>
                  <a:lnTo>
                    <a:pt x="52451" y="30048"/>
                  </a:lnTo>
                  <a:lnTo>
                    <a:pt x="48006" y="42938"/>
                  </a:lnTo>
                  <a:lnTo>
                    <a:pt x="37249" y="51117"/>
                  </a:lnTo>
                  <a:lnTo>
                    <a:pt x="23825" y="53098"/>
                  </a:lnTo>
                  <a:lnTo>
                    <a:pt x="11391" y="47434"/>
                  </a:lnTo>
                  <a:lnTo>
                    <a:pt x="2527" y="28638"/>
                  </a:lnTo>
                  <a:lnTo>
                    <a:pt x="2590" y="26276"/>
                  </a:lnTo>
                  <a:lnTo>
                    <a:pt x="26682" y="3263"/>
                  </a:lnTo>
                  <a:lnTo>
                    <a:pt x="28752" y="3302"/>
                  </a:lnTo>
                  <a:lnTo>
                    <a:pt x="52451" y="26276"/>
                  </a:lnTo>
                  <a:lnTo>
                    <a:pt x="52451" y="14795"/>
                  </a:lnTo>
                  <a:lnTo>
                    <a:pt x="25831" y="0"/>
                  </a:lnTo>
                  <a:lnTo>
                    <a:pt x="22567" y="419"/>
                  </a:lnTo>
                  <a:lnTo>
                    <a:pt x="0" y="25882"/>
                  </a:lnTo>
                  <a:lnTo>
                    <a:pt x="0" y="30645"/>
                  </a:lnTo>
                  <a:lnTo>
                    <a:pt x="28371" y="56476"/>
                  </a:lnTo>
                  <a:lnTo>
                    <a:pt x="31661" y="56222"/>
                  </a:lnTo>
                  <a:lnTo>
                    <a:pt x="55867" y="30645"/>
                  </a:lnTo>
                  <a:lnTo>
                    <a:pt x="55956" y="27952"/>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5" name="Google Shape;205;p5"/>
            <p:cNvPicPr preferRelativeResize="0"/>
            <p:nvPr/>
          </p:nvPicPr>
          <p:blipFill rotWithShape="1">
            <a:blip r:embed="rId6">
              <a:alphaModFix/>
            </a:blip>
            <a:srcRect/>
            <a:stretch/>
          </p:blipFill>
          <p:spPr>
            <a:xfrm>
              <a:off x="5029756" y="9778945"/>
              <a:ext cx="467112" cy="136765"/>
            </a:xfrm>
            <a:prstGeom prst="rect">
              <a:avLst/>
            </a:prstGeom>
            <a:noFill/>
            <a:ln>
              <a:noFill/>
            </a:ln>
          </p:spPr>
        </p:pic>
        <p:pic>
          <p:nvPicPr>
            <p:cNvPr id="206" name="Google Shape;206;p5"/>
            <p:cNvPicPr preferRelativeResize="0"/>
            <p:nvPr/>
          </p:nvPicPr>
          <p:blipFill rotWithShape="1">
            <a:blip r:embed="rId7">
              <a:alphaModFix/>
            </a:blip>
            <a:srcRect/>
            <a:stretch/>
          </p:blipFill>
          <p:spPr>
            <a:xfrm>
              <a:off x="243370" y="9208461"/>
              <a:ext cx="2162174" cy="752474"/>
            </a:xfrm>
            <a:prstGeom prst="rect">
              <a:avLst/>
            </a:prstGeom>
            <a:noFill/>
            <a:ln>
              <a:noFill/>
            </a:ln>
          </p:spPr>
        </p:pic>
        <p:pic>
          <p:nvPicPr>
            <p:cNvPr id="207" name="Google Shape;207;p5"/>
            <p:cNvPicPr preferRelativeResize="0"/>
            <p:nvPr/>
          </p:nvPicPr>
          <p:blipFill rotWithShape="1">
            <a:blip r:embed="rId8">
              <a:alphaModFix/>
            </a:blip>
            <a:srcRect/>
            <a:stretch/>
          </p:blipFill>
          <p:spPr>
            <a:xfrm>
              <a:off x="5886622" y="9208396"/>
              <a:ext cx="752423" cy="752423"/>
            </a:xfrm>
            <a:prstGeom prst="rect">
              <a:avLst/>
            </a:prstGeom>
            <a:noFill/>
            <a:ln>
              <a:noFill/>
            </a:ln>
          </p:spPr>
        </p:pic>
        <p:pic>
          <p:nvPicPr>
            <p:cNvPr id="208" name="Google Shape;208;p5"/>
            <p:cNvPicPr preferRelativeResize="0"/>
            <p:nvPr/>
          </p:nvPicPr>
          <p:blipFill rotWithShape="1">
            <a:blip r:embed="rId9">
              <a:alphaModFix/>
            </a:blip>
            <a:srcRect/>
            <a:stretch/>
          </p:blipFill>
          <p:spPr>
            <a:xfrm>
              <a:off x="243370" y="3"/>
              <a:ext cx="4591049" cy="6753441"/>
            </a:xfrm>
            <a:prstGeom prst="rect">
              <a:avLst/>
            </a:prstGeom>
            <a:noFill/>
            <a:ln>
              <a:noFill/>
            </a:ln>
          </p:spPr>
        </p:pic>
        <p:sp>
          <p:nvSpPr>
            <p:cNvPr id="209" name="Google Shape;209;p5"/>
            <p:cNvSpPr/>
            <p:nvPr/>
          </p:nvSpPr>
          <p:spPr>
            <a:xfrm>
              <a:off x="1449280" y="5358756"/>
              <a:ext cx="2181860" cy="0"/>
            </a:xfrm>
            <a:custGeom>
              <a:avLst/>
              <a:gdLst/>
              <a:ahLst/>
              <a:cxnLst/>
              <a:rect l="l" t="t" r="r" b="b"/>
              <a:pathLst>
                <a:path w="2181860" h="120000" extrusionOk="0">
                  <a:moveTo>
                    <a:pt x="0" y="0"/>
                  </a:moveTo>
                  <a:lnTo>
                    <a:pt x="2181339" y="0"/>
                  </a:lnTo>
                </a:path>
              </a:pathLst>
            </a:custGeom>
            <a:noFill/>
            <a:ln w="66675" cap="flat" cmpd="sng">
              <a:solidFill>
                <a:srgbClr val="FDD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0" name="Google Shape;210;p5"/>
            <p:cNvPicPr preferRelativeResize="0"/>
            <p:nvPr/>
          </p:nvPicPr>
          <p:blipFill rotWithShape="1">
            <a:blip r:embed="rId10">
              <a:alphaModFix/>
            </a:blip>
            <a:srcRect/>
            <a:stretch/>
          </p:blipFill>
          <p:spPr>
            <a:xfrm>
              <a:off x="1229691" y="1086962"/>
              <a:ext cx="2647949" cy="2381249"/>
            </a:xfrm>
            <a:prstGeom prst="rect">
              <a:avLst/>
            </a:prstGeom>
            <a:noFill/>
            <a:ln>
              <a:noFill/>
            </a:ln>
          </p:spPr>
        </p:pic>
      </p:grpSp>
      <p:sp>
        <p:nvSpPr>
          <p:cNvPr id="211" name="Google Shape;211;p5"/>
          <p:cNvSpPr txBox="1"/>
          <p:nvPr/>
        </p:nvSpPr>
        <p:spPr>
          <a:xfrm>
            <a:off x="1387551" y="3865141"/>
            <a:ext cx="2334260" cy="1092200"/>
          </a:xfrm>
          <a:prstGeom prst="rect">
            <a:avLst/>
          </a:prstGeom>
          <a:noFill/>
          <a:ln>
            <a:noFill/>
          </a:ln>
        </p:spPr>
        <p:txBody>
          <a:bodyPr spcFirstLastPara="1" wrap="square" lIns="0" tIns="12050" rIns="0" bIns="0" anchor="t" anchorCtr="0">
            <a:spAutoFit/>
          </a:bodyPr>
          <a:lstStyle/>
          <a:p>
            <a:pPr marL="12700" marR="5080" lvl="0" indent="549910" algn="l" rtl="0">
              <a:lnSpc>
                <a:spcPct val="116700"/>
              </a:lnSpc>
              <a:spcBef>
                <a:spcPts val="0"/>
              </a:spcBef>
              <a:spcAft>
                <a:spcPts val="0"/>
              </a:spcAft>
              <a:buNone/>
            </a:pPr>
            <a:r>
              <a:rPr lang="en-US" sz="3000" b="1">
                <a:solidFill>
                  <a:srgbClr val="1C2429"/>
                </a:solidFill>
                <a:latin typeface="Lato Black"/>
                <a:ea typeface="Lato Black"/>
                <a:cs typeface="Lato Black"/>
                <a:sym typeface="Lato Black"/>
              </a:rPr>
              <a:t>CABLE  ASSEMBLIES</a:t>
            </a:r>
            <a:endParaRPr sz="3000">
              <a:solidFill>
                <a:schemeClr val="dk1"/>
              </a:solidFill>
              <a:latin typeface="Lato Black"/>
              <a:ea typeface="Lato Black"/>
              <a:cs typeface="Lato Black"/>
              <a:sym typeface="Lato Black"/>
            </a:endParaRPr>
          </a:p>
        </p:txBody>
      </p:sp>
      <p:grpSp>
        <p:nvGrpSpPr>
          <p:cNvPr id="212" name="Google Shape;212;p5"/>
          <p:cNvGrpSpPr/>
          <p:nvPr/>
        </p:nvGrpSpPr>
        <p:grpSpPr>
          <a:xfrm>
            <a:off x="4512888" y="3"/>
            <a:ext cx="4591048" cy="6753441"/>
            <a:chOff x="4512888" y="3"/>
            <a:chExt cx="4591048" cy="6753441"/>
          </a:xfrm>
        </p:grpSpPr>
        <p:pic>
          <p:nvPicPr>
            <p:cNvPr id="213" name="Google Shape;213;p5"/>
            <p:cNvPicPr preferRelativeResize="0"/>
            <p:nvPr/>
          </p:nvPicPr>
          <p:blipFill rotWithShape="1">
            <a:blip r:embed="rId9">
              <a:alphaModFix/>
            </a:blip>
            <a:srcRect/>
            <a:stretch/>
          </p:blipFill>
          <p:spPr>
            <a:xfrm>
              <a:off x="4512888" y="3"/>
              <a:ext cx="4591048" cy="6753441"/>
            </a:xfrm>
            <a:prstGeom prst="rect">
              <a:avLst/>
            </a:prstGeom>
            <a:noFill/>
            <a:ln>
              <a:noFill/>
            </a:ln>
          </p:spPr>
        </p:pic>
        <p:sp>
          <p:nvSpPr>
            <p:cNvPr id="214" name="Google Shape;214;p5"/>
            <p:cNvSpPr/>
            <p:nvPr/>
          </p:nvSpPr>
          <p:spPr>
            <a:xfrm>
              <a:off x="5671885" y="5358756"/>
              <a:ext cx="2181860" cy="0"/>
            </a:xfrm>
            <a:custGeom>
              <a:avLst/>
              <a:gdLst/>
              <a:ahLst/>
              <a:cxnLst/>
              <a:rect l="l" t="t" r="r" b="b"/>
              <a:pathLst>
                <a:path w="2181859" h="120000" extrusionOk="0">
                  <a:moveTo>
                    <a:pt x="0" y="0"/>
                  </a:moveTo>
                  <a:lnTo>
                    <a:pt x="2181339" y="0"/>
                  </a:lnTo>
                </a:path>
              </a:pathLst>
            </a:custGeom>
            <a:noFill/>
            <a:ln w="66675" cap="flat" cmpd="sng">
              <a:solidFill>
                <a:srgbClr val="FDD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5" name="Google Shape;215;p5"/>
            <p:cNvPicPr preferRelativeResize="0"/>
            <p:nvPr/>
          </p:nvPicPr>
          <p:blipFill rotWithShape="1">
            <a:blip r:embed="rId11">
              <a:alphaModFix/>
            </a:blip>
            <a:srcRect/>
            <a:stretch/>
          </p:blipFill>
          <p:spPr>
            <a:xfrm>
              <a:off x="5128375" y="709391"/>
              <a:ext cx="3228974" cy="3143249"/>
            </a:xfrm>
            <a:prstGeom prst="rect">
              <a:avLst/>
            </a:prstGeom>
            <a:noFill/>
            <a:ln>
              <a:noFill/>
            </a:ln>
          </p:spPr>
        </p:pic>
      </p:grpSp>
      <p:sp>
        <p:nvSpPr>
          <p:cNvPr id="216" name="Google Shape;216;p5"/>
          <p:cNvSpPr txBox="1"/>
          <p:nvPr/>
        </p:nvSpPr>
        <p:spPr>
          <a:xfrm>
            <a:off x="5375344" y="3868535"/>
            <a:ext cx="2774315" cy="1092200"/>
          </a:xfrm>
          <a:prstGeom prst="rect">
            <a:avLst/>
          </a:prstGeom>
          <a:noFill/>
          <a:ln>
            <a:noFill/>
          </a:ln>
        </p:spPr>
        <p:txBody>
          <a:bodyPr spcFirstLastPara="1" wrap="square" lIns="0" tIns="12050" rIns="0" bIns="0" anchor="t" anchorCtr="0">
            <a:spAutoFit/>
          </a:bodyPr>
          <a:lstStyle/>
          <a:p>
            <a:pPr marL="12700" marR="5080" lvl="0" indent="655955" algn="l" rtl="0">
              <a:lnSpc>
                <a:spcPct val="116700"/>
              </a:lnSpc>
              <a:spcBef>
                <a:spcPts val="0"/>
              </a:spcBef>
              <a:spcAft>
                <a:spcPts val="0"/>
              </a:spcAft>
              <a:buNone/>
            </a:pPr>
            <a:r>
              <a:rPr lang="en-US" sz="3000" b="1">
                <a:solidFill>
                  <a:srgbClr val="1C2429"/>
                </a:solidFill>
                <a:latin typeface="Lato Black"/>
                <a:ea typeface="Lato Black"/>
                <a:cs typeface="Lato Black"/>
                <a:sym typeface="Lato Black"/>
              </a:rPr>
              <a:t>POWER  DISTRIBUTION</a:t>
            </a:r>
            <a:endParaRPr sz="3000">
              <a:solidFill>
                <a:schemeClr val="dk1"/>
              </a:solidFill>
              <a:latin typeface="Lato Black"/>
              <a:ea typeface="Lato Black"/>
              <a:cs typeface="Lato Black"/>
              <a:sym typeface="Lato Black"/>
            </a:endParaRPr>
          </a:p>
        </p:txBody>
      </p:sp>
      <p:sp>
        <p:nvSpPr>
          <p:cNvPr id="217" name="Google Shape;217;p5"/>
          <p:cNvSpPr txBox="1">
            <a:spLocks noGrp="1"/>
          </p:cNvSpPr>
          <p:nvPr>
            <p:ph type="title"/>
          </p:nvPr>
        </p:nvSpPr>
        <p:spPr>
          <a:xfrm>
            <a:off x="6426000" y="2483775"/>
            <a:ext cx="12661800" cy="1785900"/>
          </a:xfrm>
          <a:prstGeom prst="rect">
            <a:avLst/>
          </a:prstGeom>
          <a:noFill/>
          <a:ln>
            <a:noFill/>
          </a:ln>
        </p:spPr>
        <p:txBody>
          <a:bodyPr spcFirstLastPara="1" wrap="square" lIns="0" tIns="44450" rIns="0" bIns="0" anchor="t" anchorCtr="0">
            <a:spAutoFit/>
          </a:bodyPr>
          <a:lstStyle/>
          <a:p>
            <a:pPr marL="12700" marR="5080" lvl="0" indent="1591310" algn="ctr" rtl="0">
              <a:lnSpc>
                <a:spcPct val="117500"/>
              </a:lnSpc>
              <a:spcBef>
                <a:spcPts val="0"/>
              </a:spcBef>
              <a:spcAft>
                <a:spcPts val="0"/>
              </a:spcAft>
              <a:buNone/>
            </a:pPr>
            <a:r>
              <a:rPr lang="en-US" sz="5200"/>
              <a:t>Power Assemblies Products</a:t>
            </a:r>
            <a:endParaRPr sz="5200"/>
          </a:p>
          <a:p>
            <a:pPr marL="12700" marR="5080" lvl="0" indent="1591310" algn="ctr" rtl="0">
              <a:lnSpc>
                <a:spcPct val="117499"/>
              </a:lnSpc>
              <a:spcBef>
                <a:spcPts val="0"/>
              </a:spcBef>
              <a:spcAft>
                <a:spcPts val="0"/>
              </a:spcAft>
              <a:buNone/>
            </a:pPr>
            <a:r>
              <a:rPr lang="en-US" sz="5200"/>
              <a:t>for Data Centers</a:t>
            </a:r>
            <a:endParaRPr sz="5200"/>
          </a:p>
        </p:txBody>
      </p:sp>
      <p:pic>
        <p:nvPicPr>
          <p:cNvPr id="218" name="Google Shape;218;p5" descr="A grey box with colored wires&#10;&#10;Description automatically generated with medium confidence"/>
          <p:cNvPicPr preferRelativeResize="0"/>
          <p:nvPr/>
        </p:nvPicPr>
        <p:blipFill rotWithShape="1">
          <a:blip r:embed="rId12">
            <a:alphaModFix/>
          </a:blip>
          <a:srcRect l="6458" r="4733" b="2645"/>
          <a:stretch/>
        </p:blipFill>
        <p:spPr>
          <a:xfrm>
            <a:off x="4898563" y="590181"/>
            <a:ext cx="3801757" cy="33341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22"/>
        <p:cNvGrpSpPr/>
        <p:nvPr/>
      </p:nvGrpSpPr>
      <p:grpSpPr>
        <a:xfrm>
          <a:off x="0" y="0"/>
          <a:ext cx="0" cy="0"/>
          <a:chOff x="0" y="0"/>
          <a:chExt cx="0" cy="0"/>
        </a:xfrm>
      </p:grpSpPr>
      <p:grpSp>
        <p:nvGrpSpPr>
          <p:cNvPr id="223" name="Google Shape;223;g1ef831fe71a_0_2"/>
          <p:cNvGrpSpPr/>
          <p:nvPr/>
        </p:nvGrpSpPr>
        <p:grpSpPr>
          <a:xfrm>
            <a:off x="262454" y="389891"/>
            <a:ext cx="5334000" cy="8334589"/>
            <a:chOff x="0" y="0"/>
            <a:chExt cx="5334000" cy="8334589"/>
          </a:xfrm>
        </p:grpSpPr>
        <p:pic>
          <p:nvPicPr>
            <p:cNvPr id="224" name="Google Shape;224;g1ef831fe71a_0_2"/>
            <p:cNvPicPr preferRelativeResize="0"/>
            <p:nvPr/>
          </p:nvPicPr>
          <p:blipFill rotWithShape="1">
            <a:blip r:embed="rId3">
              <a:alphaModFix/>
            </a:blip>
            <a:srcRect/>
            <a:stretch/>
          </p:blipFill>
          <p:spPr>
            <a:xfrm>
              <a:off x="0" y="0"/>
              <a:ext cx="5334000" cy="8334589"/>
            </a:xfrm>
            <a:prstGeom prst="rect">
              <a:avLst/>
            </a:prstGeom>
            <a:noFill/>
            <a:ln>
              <a:noFill/>
            </a:ln>
          </p:spPr>
        </p:pic>
        <p:sp>
          <p:nvSpPr>
            <p:cNvPr id="225" name="Google Shape;225;g1ef831fe71a_0_2"/>
            <p:cNvSpPr/>
            <p:nvPr/>
          </p:nvSpPr>
          <p:spPr>
            <a:xfrm>
              <a:off x="1479325" y="6560015"/>
              <a:ext cx="2372360" cy="0"/>
            </a:xfrm>
            <a:custGeom>
              <a:avLst/>
              <a:gdLst/>
              <a:ahLst/>
              <a:cxnLst/>
              <a:rect l="l" t="t" r="r" b="b"/>
              <a:pathLst>
                <a:path w="2372360" h="120000" extrusionOk="0">
                  <a:moveTo>
                    <a:pt x="0" y="0"/>
                  </a:moveTo>
                  <a:lnTo>
                    <a:pt x="2371798" y="0"/>
                  </a:lnTo>
                </a:path>
              </a:pathLst>
            </a:custGeom>
            <a:noFill/>
            <a:ln w="66675" cap="flat" cmpd="sng">
              <a:solidFill>
                <a:srgbClr val="FDD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26" name="Google Shape;226;g1ef831fe71a_0_2"/>
          <p:cNvGrpSpPr/>
          <p:nvPr/>
        </p:nvGrpSpPr>
        <p:grpSpPr>
          <a:xfrm>
            <a:off x="5741188" y="459510"/>
            <a:ext cx="3981449" cy="4543425"/>
            <a:chOff x="5741188" y="459510"/>
            <a:chExt cx="3981449" cy="4543425"/>
          </a:xfrm>
        </p:grpSpPr>
        <p:pic>
          <p:nvPicPr>
            <p:cNvPr id="227" name="Google Shape;227;g1ef831fe71a_0_2"/>
            <p:cNvPicPr preferRelativeResize="0"/>
            <p:nvPr/>
          </p:nvPicPr>
          <p:blipFill rotWithShape="1">
            <a:blip r:embed="rId4">
              <a:alphaModFix/>
            </a:blip>
            <a:srcRect/>
            <a:stretch/>
          </p:blipFill>
          <p:spPr>
            <a:xfrm>
              <a:off x="5741188" y="459510"/>
              <a:ext cx="3981449" cy="4543425"/>
            </a:xfrm>
            <a:prstGeom prst="rect">
              <a:avLst/>
            </a:prstGeom>
            <a:noFill/>
            <a:ln>
              <a:noFill/>
            </a:ln>
          </p:spPr>
        </p:pic>
        <p:pic>
          <p:nvPicPr>
            <p:cNvPr id="228" name="Google Shape;228;g1ef831fe71a_0_2"/>
            <p:cNvPicPr preferRelativeResize="0"/>
            <p:nvPr/>
          </p:nvPicPr>
          <p:blipFill rotWithShape="1">
            <a:blip r:embed="rId5">
              <a:alphaModFix/>
            </a:blip>
            <a:srcRect/>
            <a:stretch/>
          </p:blipFill>
          <p:spPr>
            <a:xfrm>
              <a:off x="5987512" y="770763"/>
              <a:ext cx="3495674" cy="3914775"/>
            </a:xfrm>
            <a:prstGeom prst="rect">
              <a:avLst/>
            </a:prstGeom>
            <a:noFill/>
            <a:ln>
              <a:noFill/>
            </a:ln>
          </p:spPr>
        </p:pic>
        <p:pic>
          <p:nvPicPr>
            <p:cNvPr id="229" name="Google Shape;229;g1ef831fe71a_0_2"/>
            <p:cNvPicPr preferRelativeResize="0"/>
            <p:nvPr/>
          </p:nvPicPr>
          <p:blipFill rotWithShape="1">
            <a:blip r:embed="rId6">
              <a:alphaModFix/>
            </a:blip>
            <a:srcRect/>
            <a:stretch/>
          </p:blipFill>
          <p:spPr>
            <a:xfrm>
              <a:off x="5741188" y="3326029"/>
              <a:ext cx="3219450" cy="933449"/>
            </a:xfrm>
            <a:prstGeom prst="rect">
              <a:avLst/>
            </a:prstGeom>
            <a:noFill/>
            <a:ln>
              <a:noFill/>
            </a:ln>
          </p:spPr>
        </p:pic>
      </p:grpSp>
      <p:sp>
        <p:nvSpPr>
          <p:cNvPr id="230" name="Google Shape;230;g1ef831fe71a_0_2"/>
          <p:cNvSpPr txBox="1"/>
          <p:nvPr/>
        </p:nvSpPr>
        <p:spPr>
          <a:xfrm>
            <a:off x="6296171" y="3463788"/>
            <a:ext cx="2352300" cy="561000"/>
          </a:xfrm>
          <a:prstGeom prst="rect">
            <a:avLst/>
          </a:prstGeom>
          <a:noFill/>
          <a:ln>
            <a:noFill/>
          </a:ln>
        </p:spPr>
        <p:txBody>
          <a:bodyPr spcFirstLastPara="1" wrap="square" lIns="0" tIns="79375" rIns="0" bIns="0" anchor="t" anchorCtr="0">
            <a:spAutoFit/>
          </a:bodyPr>
          <a:lstStyle/>
          <a:p>
            <a:pPr marL="12700" marR="5080" lvl="0" indent="32383" algn="ctr" rtl="0">
              <a:lnSpc>
                <a:spcPct val="78100"/>
              </a:lnSpc>
              <a:spcBef>
                <a:spcPts val="0"/>
              </a:spcBef>
              <a:spcAft>
                <a:spcPts val="0"/>
              </a:spcAft>
              <a:buNone/>
            </a:pPr>
            <a:r>
              <a:rPr lang="en-US" sz="2000">
                <a:solidFill>
                  <a:schemeClr val="lt1"/>
                </a:solidFill>
                <a:latin typeface="Lato Black"/>
                <a:ea typeface="Lato Black"/>
                <a:cs typeface="Lato Black"/>
                <a:sym typeface="Lato Black"/>
              </a:rPr>
              <a:t>CAMLOCK CONNECTION BOX</a:t>
            </a:r>
            <a:endParaRPr sz="2000">
              <a:solidFill>
                <a:schemeClr val="lt1"/>
              </a:solidFill>
              <a:latin typeface="Lato Black"/>
              <a:ea typeface="Lato Black"/>
              <a:cs typeface="Lato Black"/>
              <a:sym typeface="Lato Black"/>
            </a:endParaRPr>
          </a:p>
        </p:txBody>
      </p:sp>
      <p:grpSp>
        <p:nvGrpSpPr>
          <p:cNvPr id="231" name="Google Shape;231;g1ef831fe71a_0_2"/>
          <p:cNvGrpSpPr/>
          <p:nvPr/>
        </p:nvGrpSpPr>
        <p:grpSpPr>
          <a:xfrm>
            <a:off x="9926881" y="459510"/>
            <a:ext cx="3981449" cy="4543425"/>
            <a:chOff x="9926881" y="459510"/>
            <a:chExt cx="3981449" cy="4543425"/>
          </a:xfrm>
        </p:grpSpPr>
        <p:pic>
          <p:nvPicPr>
            <p:cNvPr id="232" name="Google Shape;232;g1ef831fe71a_0_2"/>
            <p:cNvPicPr preferRelativeResize="0"/>
            <p:nvPr/>
          </p:nvPicPr>
          <p:blipFill rotWithShape="1">
            <a:blip r:embed="rId4">
              <a:alphaModFix/>
            </a:blip>
            <a:srcRect/>
            <a:stretch/>
          </p:blipFill>
          <p:spPr>
            <a:xfrm>
              <a:off x="9926881" y="459510"/>
              <a:ext cx="3981449" cy="4543425"/>
            </a:xfrm>
            <a:prstGeom prst="rect">
              <a:avLst/>
            </a:prstGeom>
            <a:noFill/>
            <a:ln>
              <a:noFill/>
            </a:ln>
          </p:spPr>
        </p:pic>
        <p:pic>
          <p:nvPicPr>
            <p:cNvPr id="233" name="Google Shape;233;g1ef831fe71a_0_2"/>
            <p:cNvPicPr preferRelativeResize="0"/>
            <p:nvPr/>
          </p:nvPicPr>
          <p:blipFill rotWithShape="1">
            <a:blip r:embed="rId5">
              <a:alphaModFix/>
            </a:blip>
            <a:srcRect/>
            <a:stretch/>
          </p:blipFill>
          <p:spPr>
            <a:xfrm>
              <a:off x="10173205" y="770763"/>
              <a:ext cx="3495674" cy="3914775"/>
            </a:xfrm>
            <a:prstGeom prst="rect">
              <a:avLst/>
            </a:prstGeom>
            <a:noFill/>
            <a:ln>
              <a:noFill/>
            </a:ln>
          </p:spPr>
        </p:pic>
        <p:pic>
          <p:nvPicPr>
            <p:cNvPr id="234" name="Google Shape;234;g1ef831fe71a_0_2"/>
            <p:cNvPicPr preferRelativeResize="0"/>
            <p:nvPr/>
          </p:nvPicPr>
          <p:blipFill rotWithShape="1">
            <a:blip r:embed="rId6">
              <a:alphaModFix/>
            </a:blip>
            <a:srcRect/>
            <a:stretch/>
          </p:blipFill>
          <p:spPr>
            <a:xfrm>
              <a:off x="9926881" y="3326029"/>
              <a:ext cx="3219450" cy="933449"/>
            </a:xfrm>
            <a:prstGeom prst="rect">
              <a:avLst/>
            </a:prstGeom>
            <a:noFill/>
            <a:ln>
              <a:noFill/>
            </a:ln>
          </p:spPr>
        </p:pic>
      </p:grpSp>
      <p:sp>
        <p:nvSpPr>
          <p:cNvPr id="235" name="Google Shape;235;g1ef831fe71a_0_2"/>
          <p:cNvSpPr txBox="1"/>
          <p:nvPr/>
        </p:nvSpPr>
        <p:spPr>
          <a:xfrm>
            <a:off x="10217037" y="3450514"/>
            <a:ext cx="2850300" cy="561000"/>
          </a:xfrm>
          <a:prstGeom prst="rect">
            <a:avLst/>
          </a:prstGeom>
          <a:noFill/>
          <a:ln>
            <a:noFill/>
          </a:ln>
        </p:spPr>
        <p:txBody>
          <a:bodyPr spcFirstLastPara="1" wrap="square" lIns="0" tIns="79375" rIns="0" bIns="0" anchor="t" anchorCtr="0">
            <a:spAutoFit/>
          </a:bodyPr>
          <a:lstStyle/>
          <a:p>
            <a:pPr marL="12700" marR="5080" lvl="0" indent="307340" algn="l" rtl="0">
              <a:lnSpc>
                <a:spcPct val="78100"/>
              </a:lnSpc>
              <a:spcBef>
                <a:spcPts val="0"/>
              </a:spcBef>
              <a:spcAft>
                <a:spcPts val="0"/>
              </a:spcAft>
              <a:buNone/>
            </a:pPr>
            <a:r>
              <a:rPr lang="en-US" sz="2000">
                <a:solidFill>
                  <a:schemeClr val="lt1"/>
                </a:solidFill>
                <a:latin typeface="Lato Black"/>
                <a:ea typeface="Lato Black"/>
                <a:cs typeface="Lato Black"/>
                <a:sym typeface="Lato Black"/>
              </a:rPr>
              <a:t>DUAL VOLTAGE TRANSFER SWITCHES</a:t>
            </a:r>
            <a:endParaRPr sz="2000">
              <a:solidFill>
                <a:schemeClr val="lt1"/>
              </a:solidFill>
              <a:latin typeface="Lato Black"/>
              <a:ea typeface="Lato Black"/>
              <a:cs typeface="Lato Black"/>
              <a:sym typeface="Lato Black"/>
            </a:endParaRPr>
          </a:p>
        </p:txBody>
      </p:sp>
      <p:grpSp>
        <p:nvGrpSpPr>
          <p:cNvPr id="236" name="Google Shape;236;g1ef831fe71a_0_2"/>
          <p:cNvGrpSpPr/>
          <p:nvPr/>
        </p:nvGrpSpPr>
        <p:grpSpPr>
          <a:xfrm>
            <a:off x="14112574" y="459510"/>
            <a:ext cx="3981449" cy="4543425"/>
            <a:chOff x="14112574" y="459510"/>
            <a:chExt cx="3981449" cy="4543425"/>
          </a:xfrm>
        </p:grpSpPr>
        <p:pic>
          <p:nvPicPr>
            <p:cNvPr id="237" name="Google Shape;237;g1ef831fe71a_0_2"/>
            <p:cNvPicPr preferRelativeResize="0"/>
            <p:nvPr/>
          </p:nvPicPr>
          <p:blipFill rotWithShape="1">
            <a:blip r:embed="rId4">
              <a:alphaModFix/>
            </a:blip>
            <a:srcRect/>
            <a:stretch/>
          </p:blipFill>
          <p:spPr>
            <a:xfrm>
              <a:off x="14112574" y="459510"/>
              <a:ext cx="3981449" cy="4543425"/>
            </a:xfrm>
            <a:prstGeom prst="rect">
              <a:avLst/>
            </a:prstGeom>
            <a:noFill/>
            <a:ln>
              <a:noFill/>
            </a:ln>
          </p:spPr>
        </p:pic>
        <p:pic>
          <p:nvPicPr>
            <p:cNvPr id="238" name="Google Shape;238;g1ef831fe71a_0_2"/>
            <p:cNvPicPr preferRelativeResize="0"/>
            <p:nvPr/>
          </p:nvPicPr>
          <p:blipFill rotWithShape="1">
            <a:blip r:embed="rId5">
              <a:alphaModFix/>
            </a:blip>
            <a:srcRect/>
            <a:stretch/>
          </p:blipFill>
          <p:spPr>
            <a:xfrm>
              <a:off x="14358896" y="770763"/>
              <a:ext cx="3495674" cy="3914775"/>
            </a:xfrm>
            <a:prstGeom prst="rect">
              <a:avLst/>
            </a:prstGeom>
            <a:noFill/>
            <a:ln>
              <a:noFill/>
            </a:ln>
          </p:spPr>
        </p:pic>
        <p:pic>
          <p:nvPicPr>
            <p:cNvPr id="239" name="Google Shape;239;g1ef831fe71a_0_2"/>
            <p:cNvPicPr preferRelativeResize="0"/>
            <p:nvPr/>
          </p:nvPicPr>
          <p:blipFill rotWithShape="1">
            <a:blip r:embed="rId6">
              <a:alphaModFix/>
            </a:blip>
            <a:srcRect/>
            <a:stretch/>
          </p:blipFill>
          <p:spPr>
            <a:xfrm>
              <a:off x="14112574" y="3326029"/>
              <a:ext cx="3219450" cy="933449"/>
            </a:xfrm>
            <a:prstGeom prst="rect">
              <a:avLst/>
            </a:prstGeom>
            <a:noFill/>
            <a:ln>
              <a:noFill/>
            </a:ln>
          </p:spPr>
        </p:pic>
      </p:grpSp>
      <p:sp>
        <p:nvSpPr>
          <p:cNvPr id="240" name="Google Shape;240;g1ef831fe71a_0_2"/>
          <p:cNvSpPr txBox="1"/>
          <p:nvPr/>
        </p:nvSpPr>
        <p:spPr>
          <a:xfrm>
            <a:off x="14252805" y="3481563"/>
            <a:ext cx="2939100" cy="561000"/>
          </a:xfrm>
          <a:prstGeom prst="rect">
            <a:avLst/>
          </a:prstGeom>
          <a:noFill/>
          <a:ln>
            <a:noFill/>
          </a:ln>
        </p:spPr>
        <p:txBody>
          <a:bodyPr spcFirstLastPara="1" wrap="square" lIns="0" tIns="79375" rIns="0" bIns="0" anchor="t" anchorCtr="0">
            <a:spAutoFit/>
          </a:bodyPr>
          <a:lstStyle/>
          <a:p>
            <a:pPr marL="12700" marR="5080" lvl="0" indent="257175" algn="ctr" rtl="0">
              <a:lnSpc>
                <a:spcPct val="78100"/>
              </a:lnSpc>
              <a:spcBef>
                <a:spcPts val="0"/>
              </a:spcBef>
              <a:spcAft>
                <a:spcPts val="0"/>
              </a:spcAft>
              <a:buNone/>
            </a:pPr>
            <a:r>
              <a:rPr lang="en-US" sz="2000" b="1">
                <a:solidFill>
                  <a:srgbClr val="FFFFFF"/>
                </a:solidFill>
                <a:latin typeface="Lato Black"/>
                <a:ea typeface="Lato Black"/>
                <a:cs typeface="Lato Black"/>
                <a:sym typeface="Lato Black"/>
              </a:rPr>
              <a:t>GENERATOR CONNECTION BOXES</a:t>
            </a:r>
            <a:endParaRPr sz="2000">
              <a:solidFill>
                <a:schemeClr val="dk1"/>
              </a:solidFill>
              <a:latin typeface="Lato Black"/>
              <a:ea typeface="Lato Black"/>
              <a:cs typeface="Lato Black"/>
              <a:sym typeface="Lato Black"/>
            </a:endParaRPr>
          </a:p>
        </p:txBody>
      </p:sp>
      <p:sp>
        <p:nvSpPr>
          <p:cNvPr id="241" name="Google Shape;241;g1ef831fe71a_0_2"/>
          <p:cNvSpPr txBox="1"/>
          <p:nvPr/>
        </p:nvSpPr>
        <p:spPr>
          <a:xfrm>
            <a:off x="5969927" y="8333445"/>
            <a:ext cx="2654400" cy="561000"/>
          </a:xfrm>
          <a:prstGeom prst="rect">
            <a:avLst/>
          </a:prstGeom>
          <a:noFill/>
          <a:ln>
            <a:noFill/>
          </a:ln>
        </p:spPr>
        <p:txBody>
          <a:bodyPr spcFirstLastPara="1" wrap="square" lIns="0" tIns="79375" rIns="0" bIns="0" anchor="t" anchorCtr="0">
            <a:spAutoFit/>
          </a:bodyPr>
          <a:lstStyle/>
          <a:p>
            <a:pPr marL="12700" marR="5080" lvl="0" indent="108585" algn="ctr" rtl="0">
              <a:lnSpc>
                <a:spcPct val="78100"/>
              </a:lnSpc>
              <a:spcBef>
                <a:spcPts val="0"/>
              </a:spcBef>
              <a:spcAft>
                <a:spcPts val="0"/>
              </a:spcAft>
              <a:buNone/>
            </a:pPr>
            <a:r>
              <a:rPr lang="en-US" sz="2000" b="1">
                <a:solidFill>
                  <a:srgbClr val="FFFFFF"/>
                </a:solidFill>
                <a:latin typeface="Lato Black"/>
                <a:ea typeface="Lato Black"/>
                <a:cs typeface="Lato Black"/>
                <a:sym typeface="Lato Black"/>
              </a:rPr>
              <a:t>GENERATOR DOCKING STATIONS</a:t>
            </a:r>
            <a:endParaRPr sz="2000">
              <a:solidFill>
                <a:schemeClr val="dk1"/>
              </a:solidFill>
              <a:latin typeface="Lato Black"/>
              <a:ea typeface="Lato Black"/>
              <a:cs typeface="Lato Black"/>
              <a:sym typeface="Lato Black"/>
            </a:endParaRPr>
          </a:p>
        </p:txBody>
      </p:sp>
      <p:grpSp>
        <p:nvGrpSpPr>
          <p:cNvPr id="242" name="Google Shape;242;g1ef831fe71a_0_2"/>
          <p:cNvGrpSpPr/>
          <p:nvPr/>
        </p:nvGrpSpPr>
        <p:grpSpPr>
          <a:xfrm>
            <a:off x="7660706" y="5253707"/>
            <a:ext cx="3981449" cy="4543425"/>
            <a:chOff x="5741188" y="5288429"/>
            <a:chExt cx="3981449" cy="4543425"/>
          </a:xfrm>
        </p:grpSpPr>
        <p:pic>
          <p:nvPicPr>
            <p:cNvPr id="243" name="Google Shape;243;g1ef831fe71a_0_2"/>
            <p:cNvPicPr preferRelativeResize="0"/>
            <p:nvPr/>
          </p:nvPicPr>
          <p:blipFill rotWithShape="1">
            <a:blip r:embed="rId4">
              <a:alphaModFix/>
            </a:blip>
            <a:srcRect/>
            <a:stretch/>
          </p:blipFill>
          <p:spPr>
            <a:xfrm>
              <a:off x="5741188" y="5288429"/>
              <a:ext cx="3981449" cy="4543425"/>
            </a:xfrm>
            <a:prstGeom prst="rect">
              <a:avLst/>
            </a:prstGeom>
            <a:noFill/>
            <a:ln>
              <a:noFill/>
            </a:ln>
          </p:spPr>
        </p:pic>
        <p:pic>
          <p:nvPicPr>
            <p:cNvPr id="244" name="Google Shape;244;g1ef831fe71a_0_2"/>
            <p:cNvPicPr preferRelativeResize="0"/>
            <p:nvPr/>
          </p:nvPicPr>
          <p:blipFill rotWithShape="1">
            <a:blip r:embed="rId5">
              <a:alphaModFix/>
            </a:blip>
            <a:srcRect/>
            <a:stretch/>
          </p:blipFill>
          <p:spPr>
            <a:xfrm>
              <a:off x="5987512" y="5599681"/>
              <a:ext cx="3495674" cy="3914775"/>
            </a:xfrm>
            <a:prstGeom prst="rect">
              <a:avLst/>
            </a:prstGeom>
            <a:noFill/>
            <a:ln>
              <a:noFill/>
            </a:ln>
          </p:spPr>
        </p:pic>
        <p:pic>
          <p:nvPicPr>
            <p:cNvPr id="245" name="Google Shape;245;g1ef831fe71a_0_2"/>
            <p:cNvPicPr preferRelativeResize="0"/>
            <p:nvPr/>
          </p:nvPicPr>
          <p:blipFill rotWithShape="1">
            <a:blip r:embed="rId6">
              <a:alphaModFix/>
            </a:blip>
            <a:srcRect/>
            <a:stretch/>
          </p:blipFill>
          <p:spPr>
            <a:xfrm>
              <a:off x="5741188" y="8154948"/>
              <a:ext cx="3219450" cy="933449"/>
            </a:xfrm>
            <a:prstGeom prst="rect">
              <a:avLst/>
            </a:prstGeom>
            <a:noFill/>
            <a:ln>
              <a:noFill/>
            </a:ln>
          </p:spPr>
        </p:pic>
      </p:grpSp>
      <p:sp>
        <p:nvSpPr>
          <p:cNvPr id="246" name="Google Shape;246;g1ef831fe71a_0_2"/>
          <p:cNvSpPr txBox="1"/>
          <p:nvPr/>
        </p:nvSpPr>
        <p:spPr>
          <a:xfrm>
            <a:off x="8717691" y="8244792"/>
            <a:ext cx="2029500" cy="628500"/>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None/>
            </a:pPr>
            <a:r>
              <a:rPr lang="en-US" sz="2000" b="1">
                <a:solidFill>
                  <a:srgbClr val="FFFFFF"/>
                </a:solidFill>
                <a:latin typeface="Lato Black"/>
                <a:ea typeface="Lato Black"/>
                <a:cs typeface="Lato Black"/>
                <a:sym typeface="Lato Black"/>
              </a:rPr>
              <a:t>LOAD BANK STATIONS</a:t>
            </a:r>
            <a:endParaRPr sz="2000">
              <a:solidFill>
                <a:schemeClr val="dk1"/>
              </a:solidFill>
              <a:latin typeface="Lato Black"/>
              <a:ea typeface="Lato Black"/>
              <a:cs typeface="Lato Black"/>
              <a:sym typeface="Lato Black"/>
            </a:endParaRPr>
          </a:p>
        </p:txBody>
      </p:sp>
      <p:grpSp>
        <p:nvGrpSpPr>
          <p:cNvPr id="247" name="Google Shape;247;g1ef831fe71a_0_2"/>
          <p:cNvGrpSpPr/>
          <p:nvPr/>
        </p:nvGrpSpPr>
        <p:grpSpPr>
          <a:xfrm>
            <a:off x="12060743" y="5257690"/>
            <a:ext cx="3981449" cy="4543425"/>
            <a:chOff x="9926881" y="5288429"/>
            <a:chExt cx="3981449" cy="4543425"/>
          </a:xfrm>
        </p:grpSpPr>
        <p:pic>
          <p:nvPicPr>
            <p:cNvPr id="248" name="Google Shape;248;g1ef831fe71a_0_2"/>
            <p:cNvPicPr preferRelativeResize="0"/>
            <p:nvPr/>
          </p:nvPicPr>
          <p:blipFill rotWithShape="1">
            <a:blip r:embed="rId4">
              <a:alphaModFix/>
            </a:blip>
            <a:srcRect/>
            <a:stretch/>
          </p:blipFill>
          <p:spPr>
            <a:xfrm>
              <a:off x="9926881" y="5288429"/>
              <a:ext cx="3981449" cy="4543425"/>
            </a:xfrm>
            <a:prstGeom prst="rect">
              <a:avLst/>
            </a:prstGeom>
            <a:noFill/>
            <a:ln>
              <a:noFill/>
            </a:ln>
          </p:spPr>
        </p:pic>
        <p:pic>
          <p:nvPicPr>
            <p:cNvPr id="249" name="Google Shape;249;g1ef831fe71a_0_2"/>
            <p:cNvPicPr preferRelativeResize="0"/>
            <p:nvPr/>
          </p:nvPicPr>
          <p:blipFill rotWithShape="1">
            <a:blip r:embed="rId5">
              <a:alphaModFix/>
            </a:blip>
            <a:srcRect/>
            <a:stretch/>
          </p:blipFill>
          <p:spPr>
            <a:xfrm>
              <a:off x="10173205" y="5599681"/>
              <a:ext cx="3495674" cy="3914775"/>
            </a:xfrm>
            <a:prstGeom prst="rect">
              <a:avLst/>
            </a:prstGeom>
            <a:noFill/>
            <a:ln>
              <a:noFill/>
            </a:ln>
          </p:spPr>
        </p:pic>
        <p:pic>
          <p:nvPicPr>
            <p:cNvPr id="250" name="Google Shape;250;g1ef831fe71a_0_2"/>
            <p:cNvPicPr preferRelativeResize="0"/>
            <p:nvPr/>
          </p:nvPicPr>
          <p:blipFill rotWithShape="1">
            <a:blip r:embed="rId6">
              <a:alphaModFix/>
            </a:blip>
            <a:srcRect/>
            <a:stretch/>
          </p:blipFill>
          <p:spPr>
            <a:xfrm>
              <a:off x="9926881" y="8154948"/>
              <a:ext cx="3219450" cy="933449"/>
            </a:xfrm>
            <a:prstGeom prst="rect">
              <a:avLst/>
            </a:prstGeom>
            <a:noFill/>
            <a:ln>
              <a:noFill/>
            </a:ln>
          </p:spPr>
        </p:pic>
      </p:grpSp>
      <p:sp>
        <p:nvSpPr>
          <p:cNvPr id="251" name="Google Shape;251;g1ef831fe71a_0_2"/>
          <p:cNvSpPr txBox="1"/>
          <p:nvPr/>
        </p:nvSpPr>
        <p:spPr>
          <a:xfrm>
            <a:off x="12341849" y="8398637"/>
            <a:ext cx="2919300" cy="320700"/>
          </a:xfrm>
          <a:prstGeom prst="rect">
            <a:avLst/>
          </a:prstGeom>
          <a:noFill/>
          <a:ln>
            <a:noFill/>
          </a:ln>
        </p:spPr>
        <p:txBody>
          <a:bodyPr spcFirstLastPara="1" wrap="square" lIns="0" tIns="79375" rIns="0" bIns="0" anchor="t" anchorCtr="0">
            <a:spAutoFit/>
          </a:bodyPr>
          <a:lstStyle/>
          <a:p>
            <a:pPr marL="12700" marR="5080" lvl="0" indent="180975" algn="l" rtl="0">
              <a:lnSpc>
                <a:spcPct val="78100"/>
              </a:lnSpc>
              <a:spcBef>
                <a:spcPts val="0"/>
              </a:spcBef>
              <a:spcAft>
                <a:spcPts val="0"/>
              </a:spcAft>
              <a:buNone/>
            </a:pPr>
            <a:r>
              <a:rPr lang="en-US" sz="2000" b="1">
                <a:solidFill>
                  <a:srgbClr val="FFFFFF"/>
                </a:solidFill>
                <a:latin typeface="Lato Black"/>
                <a:ea typeface="Lato Black"/>
                <a:cs typeface="Lato Black"/>
                <a:sym typeface="Lato Black"/>
              </a:rPr>
              <a:t> CABLE ASSEMBLIES</a:t>
            </a:r>
            <a:endParaRPr sz="2000">
              <a:solidFill>
                <a:schemeClr val="dk1"/>
              </a:solidFill>
              <a:latin typeface="Lato Black"/>
              <a:ea typeface="Lato Black"/>
              <a:cs typeface="Lato Black"/>
              <a:sym typeface="Lato Black"/>
            </a:endParaRPr>
          </a:p>
        </p:txBody>
      </p:sp>
      <p:sp>
        <p:nvSpPr>
          <p:cNvPr id="252" name="Google Shape;252;g1ef831fe71a_0_2"/>
          <p:cNvSpPr txBox="1">
            <a:spLocks noGrp="1"/>
          </p:cNvSpPr>
          <p:nvPr>
            <p:ph type="title"/>
          </p:nvPr>
        </p:nvSpPr>
        <p:spPr>
          <a:xfrm>
            <a:off x="354633" y="1229520"/>
            <a:ext cx="5147100" cy="2783400"/>
          </a:xfrm>
          <a:prstGeom prst="rect">
            <a:avLst/>
          </a:prstGeom>
          <a:noFill/>
          <a:ln>
            <a:noFill/>
          </a:ln>
        </p:spPr>
        <p:txBody>
          <a:bodyPr spcFirstLastPara="1" wrap="square" lIns="0" tIns="12700" rIns="0" bIns="0" anchor="t" anchorCtr="0">
            <a:spAutoFit/>
          </a:bodyPr>
          <a:lstStyle/>
          <a:p>
            <a:pPr marL="0" lvl="0" indent="0" algn="ctr" rtl="0">
              <a:lnSpc>
                <a:spcPct val="100000"/>
              </a:lnSpc>
              <a:spcBef>
                <a:spcPts val="0"/>
              </a:spcBef>
              <a:spcAft>
                <a:spcPts val="0"/>
              </a:spcAft>
              <a:buNone/>
            </a:pPr>
            <a:r>
              <a:rPr lang="en-US" sz="6000"/>
              <a:t>INNOVATIVE</a:t>
            </a:r>
            <a:endParaRPr sz="6000"/>
          </a:p>
          <a:p>
            <a:pPr marL="0" lvl="0" indent="0" algn="ctr" rtl="0">
              <a:lnSpc>
                <a:spcPct val="100000"/>
              </a:lnSpc>
              <a:spcBef>
                <a:spcPts val="0"/>
              </a:spcBef>
              <a:spcAft>
                <a:spcPts val="0"/>
              </a:spcAft>
              <a:buNone/>
            </a:pPr>
            <a:r>
              <a:rPr lang="en-US" sz="6000"/>
              <a:t>POWER</a:t>
            </a:r>
            <a:endParaRPr sz="6000"/>
          </a:p>
          <a:p>
            <a:pPr marL="0" lvl="0" indent="0" algn="ctr" rtl="0">
              <a:lnSpc>
                <a:spcPct val="100000"/>
              </a:lnSpc>
              <a:spcBef>
                <a:spcPts val="0"/>
              </a:spcBef>
              <a:spcAft>
                <a:spcPts val="0"/>
              </a:spcAft>
              <a:buNone/>
            </a:pPr>
            <a:r>
              <a:rPr lang="en-US" sz="6000"/>
              <a:t>SOLUTIONS</a:t>
            </a:r>
            <a:endParaRPr sz="6000"/>
          </a:p>
        </p:txBody>
      </p:sp>
      <p:sp>
        <p:nvSpPr>
          <p:cNvPr id="253" name="Google Shape;253;g1ef831fe71a_0_2"/>
          <p:cNvSpPr txBox="1"/>
          <p:nvPr/>
        </p:nvSpPr>
        <p:spPr>
          <a:xfrm>
            <a:off x="1393226" y="4850525"/>
            <a:ext cx="3069900" cy="1111800"/>
          </a:xfrm>
          <a:prstGeom prst="rect">
            <a:avLst/>
          </a:prstGeom>
          <a:noFill/>
          <a:ln>
            <a:noFill/>
          </a:ln>
        </p:spPr>
        <p:txBody>
          <a:bodyPr spcFirstLastPara="1" wrap="square" lIns="91425" tIns="45700" rIns="91425" bIns="45700" anchor="t" anchorCtr="0">
            <a:spAutoFit/>
          </a:bodyPr>
          <a:lstStyle/>
          <a:p>
            <a:pPr marL="12065" marR="5080" lvl="0" indent="0" algn="ctr" rtl="0">
              <a:lnSpc>
                <a:spcPct val="115599"/>
              </a:lnSpc>
              <a:spcBef>
                <a:spcPts val="0"/>
              </a:spcBef>
              <a:spcAft>
                <a:spcPts val="0"/>
              </a:spcAft>
              <a:buNone/>
            </a:pPr>
            <a:r>
              <a:rPr lang="en-US" sz="2000">
                <a:solidFill>
                  <a:schemeClr val="dk1"/>
                </a:solidFill>
                <a:latin typeface="Lato"/>
                <a:ea typeface="Lato"/>
                <a:cs typeface="Lato"/>
                <a:sym typeface="Lato"/>
              </a:rPr>
              <a:t>Scalable power solutions for uninterrupted operations.</a:t>
            </a:r>
            <a:endParaRPr sz="2000">
              <a:solidFill>
                <a:schemeClr val="dk1"/>
              </a:solidFill>
              <a:latin typeface="Lato"/>
              <a:ea typeface="Lato"/>
              <a:cs typeface="Lato"/>
              <a:sym typeface="Lato"/>
            </a:endParaRPr>
          </a:p>
        </p:txBody>
      </p:sp>
      <p:pic>
        <p:nvPicPr>
          <p:cNvPr id="254" name="Google Shape;254;g1ef831fe71a_0_2"/>
          <p:cNvPicPr preferRelativeResize="0"/>
          <p:nvPr/>
        </p:nvPicPr>
        <p:blipFill rotWithShape="1">
          <a:blip r:embed="rId7">
            <a:alphaModFix/>
          </a:blip>
          <a:srcRect/>
          <a:stretch/>
        </p:blipFill>
        <p:spPr>
          <a:xfrm>
            <a:off x="257176" y="9395483"/>
            <a:ext cx="1724025" cy="600075"/>
          </a:xfrm>
          <a:prstGeom prst="rect">
            <a:avLst/>
          </a:prstGeom>
          <a:noFill/>
          <a:ln>
            <a:noFill/>
          </a:ln>
        </p:spPr>
      </p:pic>
      <p:pic>
        <p:nvPicPr>
          <p:cNvPr id="255" name="Google Shape;255;g1ef831fe71a_0_2"/>
          <p:cNvPicPr preferRelativeResize="0"/>
          <p:nvPr/>
        </p:nvPicPr>
        <p:blipFill rotWithShape="1">
          <a:blip r:embed="rId8">
            <a:alphaModFix/>
          </a:blip>
          <a:srcRect/>
          <a:stretch/>
        </p:blipFill>
        <p:spPr>
          <a:xfrm>
            <a:off x="2017891" y="9434624"/>
            <a:ext cx="1182509" cy="517629"/>
          </a:xfrm>
          <a:prstGeom prst="rect">
            <a:avLst/>
          </a:prstGeom>
          <a:noFill/>
          <a:ln>
            <a:noFill/>
          </a:ln>
        </p:spPr>
      </p:pic>
      <p:sp>
        <p:nvSpPr>
          <p:cNvPr id="256" name="Google Shape;256;g1ef831fe71a_0_2"/>
          <p:cNvSpPr/>
          <p:nvPr/>
        </p:nvSpPr>
        <p:spPr>
          <a:xfrm>
            <a:off x="3276600" y="9430943"/>
            <a:ext cx="466725" cy="525145"/>
          </a:xfrm>
          <a:custGeom>
            <a:avLst/>
            <a:gdLst/>
            <a:ahLst/>
            <a:cxnLst/>
            <a:rect l="l" t="t" r="r" b="b"/>
            <a:pathLst>
              <a:path w="466725" h="525145" extrusionOk="0">
                <a:moveTo>
                  <a:pt x="244386" y="257073"/>
                </a:moveTo>
                <a:lnTo>
                  <a:pt x="167322" y="178930"/>
                </a:lnTo>
                <a:lnTo>
                  <a:pt x="170815" y="172059"/>
                </a:lnTo>
                <a:lnTo>
                  <a:pt x="177596" y="162306"/>
                </a:lnTo>
                <a:lnTo>
                  <a:pt x="182422" y="156781"/>
                </a:lnTo>
                <a:lnTo>
                  <a:pt x="188658" y="151930"/>
                </a:lnTo>
                <a:lnTo>
                  <a:pt x="196240" y="147154"/>
                </a:lnTo>
                <a:lnTo>
                  <a:pt x="205892" y="143040"/>
                </a:lnTo>
                <a:lnTo>
                  <a:pt x="205892" y="159537"/>
                </a:lnTo>
                <a:lnTo>
                  <a:pt x="243713" y="159537"/>
                </a:lnTo>
                <a:lnTo>
                  <a:pt x="243713" y="87718"/>
                </a:lnTo>
                <a:lnTo>
                  <a:pt x="227215" y="89738"/>
                </a:lnTo>
                <a:lnTo>
                  <a:pt x="190728" y="100838"/>
                </a:lnTo>
                <a:lnTo>
                  <a:pt x="154254" y="122923"/>
                </a:lnTo>
                <a:lnTo>
                  <a:pt x="121856" y="156781"/>
                </a:lnTo>
                <a:lnTo>
                  <a:pt x="107378" y="178930"/>
                </a:lnTo>
                <a:lnTo>
                  <a:pt x="201790" y="281114"/>
                </a:lnTo>
                <a:lnTo>
                  <a:pt x="201790" y="373062"/>
                </a:lnTo>
                <a:lnTo>
                  <a:pt x="161150" y="342633"/>
                </a:lnTo>
                <a:lnTo>
                  <a:pt x="136347" y="296392"/>
                </a:lnTo>
                <a:lnTo>
                  <a:pt x="90881" y="296392"/>
                </a:lnTo>
                <a:lnTo>
                  <a:pt x="109448" y="343992"/>
                </a:lnTo>
                <a:lnTo>
                  <a:pt x="134327" y="376491"/>
                </a:lnTo>
                <a:lnTo>
                  <a:pt x="165252" y="403479"/>
                </a:lnTo>
                <a:lnTo>
                  <a:pt x="202463" y="422071"/>
                </a:lnTo>
                <a:lnTo>
                  <a:pt x="242989" y="431088"/>
                </a:lnTo>
                <a:lnTo>
                  <a:pt x="244386" y="257073"/>
                </a:lnTo>
                <a:close/>
              </a:path>
              <a:path w="466725" h="525145" extrusionOk="0">
                <a:moveTo>
                  <a:pt x="430911" y="255600"/>
                </a:moveTo>
                <a:lnTo>
                  <a:pt x="428929" y="239217"/>
                </a:lnTo>
                <a:lnTo>
                  <a:pt x="428155" y="232778"/>
                </a:lnTo>
                <a:lnTo>
                  <a:pt x="422046" y="207873"/>
                </a:lnTo>
                <a:lnTo>
                  <a:pt x="406273" y="171996"/>
                </a:lnTo>
                <a:lnTo>
                  <a:pt x="390296" y="149974"/>
                </a:lnTo>
                <a:lnTo>
                  <a:pt x="382562" y="140957"/>
                </a:lnTo>
                <a:lnTo>
                  <a:pt x="376580" y="135293"/>
                </a:lnTo>
                <a:lnTo>
                  <a:pt x="376580" y="238607"/>
                </a:lnTo>
                <a:lnTo>
                  <a:pt x="350177" y="239217"/>
                </a:lnTo>
                <a:lnTo>
                  <a:pt x="323646" y="239217"/>
                </a:lnTo>
                <a:lnTo>
                  <a:pt x="323646" y="149974"/>
                </a:lnTo>
                <a:lnTo>
                  <a:pt x="355244" y="177507"/>
                </a:lnTo>
                <a:lnTo>
                  <a:pt x="373087" y="213766"/>
                </a:lnTo>
                <a:lnTo>
                  <a:pt x="376580" y="238607"/>
                </a:lnTo>
                <a:lnTo>
                  <a:pt x="376580" y="135293"/>
                </a:lnTo>
                <a:lnTo>
                  <a:pt x="343941" y="110528"/>
                </a:lnTo>
                <a:lnTo>
                  <a:pt x="299212" y="91821"/>
                </a:lnTo>
                <a:lnTo>
                  <a:pt x="275805" y="87718"/>
                </a:lnTo>
                <a:lnTo>
                  <a:pt x="275805" y="431215"/>
                </a:lnTo>
                <a:lnTo>
                  <a:pt x="293649" y="427774"/>
                </a:lnTo>
                <a:lnTo>
                  <a:pt x="308864" y="423608"/>
                </a:lnTo>
                <a:lnTo>
                  <a:pt x="321081" y="418757"/>
                </a:lnTo>
                <a:lnTo>
                  <a:pt x="321081" y="289636"/>
                </a:lnTo>
                <a:lnTo>
                  <a:pt x="373341" y="289636"/>
                </a:lnTo>
                <a:lnTo>
                  <a:pt x="373341" y="299326"/>
                </a:lnTo>
                <a:lnTo>
                  <a:pt x="372541" y="306692"/>
                </a:lnTo>
                <a:lnTo>
                  <a:pt x="370344" y="314172"/>
                </a:lnTo>
                <a:lnTo>
                  <a:pt x="367588" y="320306"/>
                </a:lnTo>
                <a:lnTo>
                  <a:pt x="360743" y="331355"/>
                </a:lnTo>
                <a:lnTo>
                  <a:pt x="352501" y="343065"/>
                </a:lnTo>
                <a:lnTo>
                  <a:pt x="386232" y="372821"/>
                </a:lnTo>
                <a:lnTo>
                  <a:pt x="410984" y="336804"/>
                </a:lnTo>
                <a:lnTo>
                  <a:pt x="426072" y="298411"/>
                </a:lnTo>
                <a:lnTo>
                  <a:pt x="427824" y="289636"/>
                </a:lnTo>
                <a:lnTo>
                  <a:pt x="430237" y="277622"/>
                </a:lnTo>
                <a:lnTo>
                  <a:pt x="430911" y="255600"/>
                </a:lnTo>
                <a:close/>
              </a:path>
              <a:path w="466725" h="525145" extrusionOk="0">
                <a:moveTo>
                  <a:pt x="466102" y="426974"/>
                </a:moveTo>
                <a:lnTo>
                  <a:pt x="422046" y="387540"/>
                </a:lnTo>
                <a:lnTo>
                  <a:pt x="406831" y="404837"/>
                </a:lnTo>
                <a:lnTo>
                  <a:pt x="389648" y="420725"/>
                </a:lnTo>
                <a:lnTo>
                  <a:pt x="351091" y="445630"/>
                </a:lnTo>
                <a:lnTo>
                  <a:pt x="307035" y="461505"/>
                </a:lnTo>
                <a:lnTo>
                  <a:pt x="259486" y="467702"/>
                </a:lnTo>
                <a:lnTo>
                  <a:pt x="238163" y="466356"/>
                </a:lnTo>
                <a:lnTo>
                  <a:pt x="198310" y="458012"/>
                </a:lnTo>
                <a:lnTo>
                  <a:pt x="161150" y="442188"/>
                </a:lnTo>
                <a:lnTo>
                  <a:pt x="128092" y="420052"/>
                </a:lnTo>
                <a:lnTo>
                  <a:pt x="100596" y="392379"/>
                </a:lnTo>
                <a:lnTo>
                  <a:pt x="77800" y="359257"/>
                </a:lnTo>
                <a:lnTo>
                  <a:pt x="62699" y="321906"/>
                </a:lnTo>
                <a:lnTo>
                  <a:pt x="54394" y="281851"/>
                </a:lnTo>
                <a:lnTo>
                  <a:pt x="53047" y="260502"/>
                </a:lnTo>
                <a:lnTo>
                  <a:pt x="54394" y="239039"/>
                </a:lnTo>
                <a:lnTo>
                  <a:pt x="62699" y="198983"/>
                </a:lnTo>
                <a:lnTo>
                  <a:pt x="77800" y="161632"/>
                </a:lnTo>
                <a:lnTo>
                  <a:pt x="100596" y="128498"/>
                </a:lnTo>
                <a:lnTo>
                  <a:pt x="128092" y="100838"/>
                </a:lnTo>
                <a:lnTo>
                  <a:pt x="161150" y="78701"/>
                </a:lnTo>
                <a:lnTo>
                  <a:pt x="198310" y="62814"/>
                </a:lnTo>
                <a:lnTo>
                  <a:pt x="238163" y="54533"/>
                </a:lnTo>
                <a:lnTo>
                  <a:pt x="259486" y="53124"/>
                </a:lnTo>
                <a:lnTo>
                  <a:pt x="280200" y="54533"/>
                </a:lnTo>
                <a:lnTo>
                  <a:pt x="319430" y="62814"/>
                </a:lnTo>
                <a:lnTo>
                  <a:pt x="355917" y="78028"/>
                </a:lnTo>
                <a:lnTo>
                  <a:pt x="388988" y="99491"/>
                </a:lnTo>
                <a:lnTo>
                  <a:pt x="403402" y="112623"/>
                </a:lnTo>
                <a:lnTo>
                  <a:pt x="443979" y="74587"/>
                </a:lnTo>
                <a:lnTo>
                  <a:pt x="405422" y="43434"/>
                </a:lnTo>
                <a:lnTo>
                  <a:pt x="362153" y="20002"/>
                </a:lnTo>
                <a:lnTo>
                  <a:pt x="313207" y="5461"/>
                </a:lnTo>
                <a:lnTo>
                  <a:pt x="261569" y="0"/>
                </a:lnTo>
                <a:lnTo>
                  <a:pt x="234734" y="1346"/>
                </a:lnTo>
                <a:lnTo>
                  <a:pt x="183832" y="11658"/>
                </a:lnTo>
                <a:lnTo>
                  <a:pt x="137071" y="31775"/>
                </a:lnTo>
                <a:lnTo>
                  <a:pt x="95034" y="60045"/>
                </a:lnTo>
                <a:lnTo>
                  <a:pt x="59956" y="95326"/>
                </a:lnTo>
                <a:lnTo>
                  <a:pt x="31661" y="137464"/>
                </a:lnTo>
                <a:lnTo>
                  <a:pt x="11734" y="184505"/>
                </a:lnTo>
                <a:lnTo>
                  <a:pt x="1346" y="235597"/>
                </a:lnTo>
                <a:lnTo>
                  <a:pt x="0" y="262534"/>
                </a:lnTo>
                <a:lnTo>
                  <a:pt x="1346" y="289458"/>
                </a:lnTo>
                <a:lnTo>
                  <a:pt x="11734" y="340550"/>
                </a:lnTo>
                <a:lnTo>
                  <a:pt x="31661" y="387540"/>
                </a:lnTo>
                <a:lnTo>
                  <a:pt x="59956" y="429742"/>
                </a:lnTo>
                <a:lnTo>
                  <a:pt x="95034" y="464947"/>
                </a:lnTo>
                <a:lnTo>
                  <a:pt x="137071" y="493280"/>
                </a:lnTo>
                <a:lnTo>
                  <a:pt x="183832" y="513346"/>
                </a:lnTo>
                <a:lnTo>
                  <a:pt x="234734" y="523646"/>
                </a:lnTo>
                <a:lnTo>
                  <a:pt x="261569" y="525056"/>
                </a:lnTo>
                <a:lnTo>
                  <a:pt x="292544" y="523646"/>
                </a:lnTo>
                <a:lnTo>
                  <a:pt x="349681" y="509905"/>
                </a:lnTo>
                <a:lnTo>
                  <a:pt x="401993" y="484327"/>
                </a:lnTo>
                <a:lnTo>
                  <a:pt x="446798" y="448322"/>
                </a:lnTo>
                <a:lnTo>
                  <a:pt x="466102" y="426974"/>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57" name="Google Shape;257;g1ef831fe71a_0_2"/>
          <p:cNvGrpSpPr/>
          <p:nvPr/>
        </p:nvGrpSpPr>
        <p:grpSpPr>
          <a:xfrm>
            <a:off x="3886200" y="9427381"/>
            <a:ext cx="656589" cy="532104"/>
            <a:chOff x="3949315" y="9427387"/>
            <a:chExt cx="656589" cy="532104"/>
          </a:xfrm>
        </p:grpSpPr>
        <p:sp>
          <p:nvSpPr>
            <p:cNvPr id="258" name="Google Shape;258;g1ef831fe71a_0_2"/>
            <p:cNvSpPr/>
            <p:nvPr/>
          </p:nvSpPr>
          <p:spPr>
            <a:xfrm>
              <a:off x="4041800" y="9427387"/>
              <a:ext cx="397510" cy="400050"/>
            </a:xfrm>
            <a:custGeom>
              <a:avLst/>
              <a:gdLst/>
              <a:ahLst/>
              <a:cxnLst/>
              <a:rect l="l" t="t" r="r" b="b"/>
              <a:pathLst>
                <a:path w="397510" h="400050" extrusionOk="0">
                  <a:moveTo>
                    <a:pt x="201409" y="216598"/>
                  </a:moveTo>
                  <a:lnTo>
                    <a:pt x="201155" y="210019"/>
                  </a:lnTo>
                  <a:lnTo>
                    <a:pt x="201155" y="93484"/>
                  </a:lnTo>
                  <a:lnTo>
                    <a:pt x="164122" y="93484"/>
                  </a:lnTo>
                  <a:lnTo>
                    <a:pt x="164122" y="211861"/>
                  </a:lnTo>
                  <a:lnTo>
                    <a:pt x="164376" y="213779"/>
                  </a:lnTo>
                  <a:lnTo>
                    <a:pt x="164185" y="215658"/>
                  </a:lnTo>
                  <a:lnTo>
                    <a:pt x="152019" y="225894"/>
                  </a:lnTo>
                  <a:lnTo>
                    <a:pt x="150126" y="225602"/>
                  </a:lnTo>
                  <a:lnTo>
                    <a:pt x="148564" y="225577"/>
                  </a:lnTo>
                  <a:lnTo>
                    <a:pt x="138925" y="214896"/>
                  </a:lnTo>
                  <a:lnTo>
                    <a:pt x="139065" y="213334"/>
                  </a:lnTo>
                  <a:lnTo>
                    <a:pt x="139065" y="93357"/>
                  </a:lnTo>
                  <a:lnTo>
                    <a:pt x="102031" y="93357"/>
                  </a:lnTo>
                  <a:lnTo>
                    <a:pt x="102057" y="210413"/>
                  </a:lnTo>
                  <a:lnTo>
                    <a:pt x="128828" y="251739"/>
                  </a:lnTo>
                  <a:lnTo>
                    <a:pt x="153885" y="254279"/>
                  </a:lnTo>
                  <a:lnTo>
                    <a:pt x="165481" y="253314"/>
                  </a:lnTo>
                  <a:lnTo>
                    <a:pt x="200253" y="222910"/>
                  </a:lnTo>
                  <a:lnTo>
                    <a:pt x="201409" y="216598"/>
                  </a:lnTo>
                  <a:close/>
                </a:path>
                <a:path w="397510" h="400050" extrusionOk="0">
                  <a:moveTo>
                    <a:pt x="297345" y="275755"/>
                  </a:moveTo>
                  <a:lnTo>
                    <a:pt x="252298" y="275755"/>
                  </a:lnTo>
                  <a:lnTo>
                    <a:pt x="252298" y="149783"/>
                  </a:lnTo>
                  <a:lnTo>
                    <a:pt x="215658" y="149783"/>
                  </a:lnTo>
                  <a:lnTo>
                    <a:pt x="215658" y="275755"/>
                  </a:lnTo>
                  <a:lnTo>
                    <a:pt x="215696" y="306285"/>
                  </a:lnTo>
                  <a:lnTo>
                    <a:pt x="297345" y="306285"/>
                  </a:lnTo>
                  <a:lnTo>
                    <a:pt x="297345" y="275755"/>
                  </a:lnTo>
                  <a:close/>
                </a:path>
                <a:path w="397510" h="400050" extrusionOk="0">
                  <a:moveTo>
                    <a:pt x="397306" y="198386"/>
                  </a:moveTo>
                  <a:lnTo>
                    <a:pt x="391896" y="153504"/>
                  </a:lnTo>
                  <a:lnTo>
                    <a:pt x="379158" y="116611"/>
                  </a:lnTo>
                  <a:lnTo>
                    <a:pt x="362077" y="86715"/>
                  </a:lnTo>
                  <a:lnTo>
                    <a:pt x="362077" y="198386"/>
                  </a:lnTo>
                  <a:lnTo>
                    <a:pt x="361962" y="207937"/>
                  </a:lnTo>
                  <a:lnTo>
                    <a:pt x="355041" y="248666"/>
                  </a:lnTo>
                  <a:lnTo>
                    <a:pt x="338734" y="285381"/>
                  </a:lnTo>
                  <a:lnTo>
                    <a:pt x="313982" y="316979"/>
                  </a:lnTo>
                  <a:lnTo>
                    <a:pt x="282282" y="341579"/>
                  </a:lnTo>
                  <a:lnTo>
                    <a:pt x="245554" y="357657"/>
                  </a:lnTo>
                  <a:lnTo>
                    <a:pt x="206057" y="364236"/>
                  </a:lnTo>
                  <a:lnTo>
                    <a:pt x="198031" y="364375"/>
                  </a:lnTo>
                  <a:lnTo>
                    <a:pt x="190004" y="364109"/>
                  </a:lnTo>
                  <a:lnTo>
                    <a:pt x="150583" y="356882"/>
                  </a:lnTo>
                  <a:lnTo>
                    <a:pt x="114134" y="340220"/>
                  </a:lnTo>
                  <a:lnTo>
                    <a:pt x="82854" y="315125"/>
                  </a:lnTo>
                  <a:lnTo>
                    <a:pt x="58597" y="283121"/>
                  </a:lnTo>
                  <a:lnTo>
                    <a:pt x="42875" y="246138"/>
                  </a:lnTo>
                  <a:lnTo>
                    <a:pt x="36614" y="206438"/>
                  </a:lnTo>
                  <a:lnTo>
                    <a:pt x="36550" y="198386"/>
                  </a:lnTo>
                  <a:lnTo>
                    <a:pt x="36880" y="190322"/>
                  </a:lnTo>
                  <a:lnTo>
                    <a:pt x="44386" y="150812"/>
                  </a:lnTo>
                  <a:lnTo>
                    <a:pt x="63042" y="111633"/>
                  </a:lnTo>
                  <a:lnTo>
                    <a:pt x="87807" y="81991"/>
                  </a:lnTo>
                  <a:lnTo>
                    <a:pt x="118821" y="59029"/>
                  </a:lnTo>
                  <a:lnTo>
                    <a:pt x="154330" y="43992"/>
                  </a:lnTo>
                  <a:lnTo>
                    <a:pt x="173164" y="39751"/>
                  </a:lnTo>
                  <a:lnTo>
                    <a:pt x="173405" y="39751"/>
                  </a:lnTo>
                  <a:lnTo>
                    <a:pt x="197840" y="37566"/>
                  </a:lnTo>
                  <a:lnTo>
                    <a:pt x="245198" y="44132"/>
                  </a:lnTo>
                  <a:lnTo>
                    <a:pt x="282333" y="60388"/>
                  </a:lnTo>
                  <a:lnTo>
                    <a:pt x="314007" y="84988"/>
                  </a:lnTo>
                  <a:lnTo>
                    <a:pt x="338696" y="116509"/>
                  </a:lnTo>
                  <a:lnTo>
                    <a:pt x="355066" y="153339"/>
                  </a:lnTo>
                  <a:lnTo>
                    <a:pt x="361937" y="192938"/>
                  </a:lnTo>
                  <a:lnTo>
                    <a:pt x="362077" y="198386"/>
                  </a:lnTo>
                  <a:lnTo>
                    <a:pt x="362077" y="86715"/>
                  </a:lnTo>
                  <a:lnTo>
                    <a:pt x="333502" y="53492"/>
                  </a:lnTo>
                  <a:lnTo>
                    <a:pt x="302387" y="29870"/>
                  </a:lnTo>
                  <a:lnTo>
                    <a:pt x="259918" y="10236"/>
                  </a:lnTo>
                  <a:lnTo>
                    <a:pt x="217893" y="1460"/>
                  </a:lnTo>
                  <a:lnTo>
                    <a:pt x="208915" y="0"/>
                  </a:lnTo>
                  <a:lnTo>
                    <a:pt x="189484" y="0"/>
                  </a:lnTo>
                  <a:lnTo>
                    <a:pt x="181038" y="1447"/>
                  </a:lnTo>
                  <a:lnTo>
                    <a:pt x="172466" y="2578"/>
                  </a:lnTo>
                  <a:lnTo>
                    <a:pt x="123545" y="15659"/>
                  </a:lnTo>
                  <a:lnTo>
                    <a:pt x="80048" y="40386"/>
                  </a:lnTo>
                  <a:lnTo>
                    <a:pt x="44094" y="75082"/>
                  </a:lnTo>
                  <a:lnTo>
                    <a:pt x="20904" y="111252"/>
                  </a:lnTo>
                  <a:lnTo>
                    <a:pt x="5994" y="151561"/>
                  </a:lnTo>
                  <a:lnTo>
                    <a:pt x="127" y="192938"/>
                  </a:lnTo>
                  <a:lnTo>
                    <a:pt x="0" y="200990"/>
                  </a:lnTo>
                  <a:lnTo>
                    <a:pt x="101" y="206438"/>
                  </a:lnTo>
                  <a:lnTo>
                    <a:pt x="5143" y="245478"/>
                  </a:lnTo>
                  <a:lnTo>
                    <a:pt x="19316" y="286054"/>
                  </a:lnTo>
                  <a:lnTo>
                    <a:pt x="41757" y="322516"/>
                  </a:lnTo>
                  <a:lnTo>
                    <a:pt x="69202" y="351612"/>
                  </a:lnTo>
                  <a:lnTo>
                    <a:pt x="108051" y="377748"/>
                  </a:lnTo>
                  <a:lnTo>
                    <a:pt x="151892" y="394055"/>
                  </a:lnTo>
                  <a:lnTo>
                    <a:pt x="198335" y="399618"/>
                  </a:lnTo>
                  <a:lnTo>
                    <a:pt x="206133" y="399465"/>
                  </a:lnTo>
                  <a:lnTo>
                    <a:pt x="244779" y="394144"/>
                  </a:lnTo>
                  <a:lnTo>
                    <a:pt x="288671" y="377939"/>
                  </a:lnTo>
                  <a:lnTo>
                    <a:pt x="327571" y="351891"/>
                  </a:lnTo>
                  <a:lnTo>
                    <a:pt x="359333" y="317449"/>
                  </a:lnTo>
                  <a:lnTo>
                    <a:pt x="382206" y="276504"/>
                  </a:lnTo>
                  <a:lnTo>
                    <a:pt x="394919" y="231343"/>
                  </a:lnTo>
                  <a:lnTo>
                    <a:pt x="397217" y="207937"/>
                  </a:lnTo>
                  <a:lnTo>
                    <a:pt x="397306" y="198386"/>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9" name="Google Shape;259;g1ef831fe71a_0_2"/>
            <p:cNvPicPr preferRelativeResize="0"/>
            <p:nvPr/>
          </p:nvPicPr>
          <p:blipFill rotWithShape="1">
            <a:blip r:embed="rId9">
              <a:alphaModFix/>
            </a:blip>
            <a:srcRect/>
            <a:stretch/>
          </p:blipFill>
          <p:spPr>
            <a:xfrm>
              <a:off x="3949315" y="9629114"/>
              <a:ext cx="66758" cy="107891"/>
            </a:xfrm>
            <a:prstGeom prst="rect">
              <a:avLst/>
            </a:prstGeom>
            <a:noFill/>
            <a:ln>
              <a:noFill/>
            </a:ln>
          </p:spPr>
        </p:pic>
        <p:pic>
          <p:nvPicPr>
            <p:cNvPr id="260" name="Google Shape;260;g1ef831fe71a_0_2"/>
            <p:cNvPicPr preferRelativeResize="0"/>
            <p:nvPr/>
          </p:nvPicPr>
          <p:blipFill rotWithShape="1">
            <a:blip r:embed="rId10">
              <a:alphaModFix/>
            </a:blip>
            <a:srcRect/>
            <a:stretch/>
          </p:blipFill>
          <p:spPr>
            <a:xfrm>
              <a:off x="4466371" y="9628902"/>
              <a:ext cx="139533" cy="108052"/>
            </a:xfrm>
            <a:prstGeom prst="rect">
              <a:avLst/>
            </a:prstGeom>
            <a:noFill/>
            <a:ln>
              <a:noFill/>
            </a:ln>
          </p:spPr>
        </p:pic>
        <p:sp>
          <p:nvSpPr>
            <p:cNvPr id="261" name="Google Shape;261;g1ef831fe71a_0_2"/>
            <p:cNvSpPr/>
            <p:nvPr/>
          </p:nvSpPr>
          <p:spPr>
            <a:xfrm>
              <a:off x="4171734" y="9689807"/>
              <a:ext cx="45085" cy="45084"/>
            </a:xfrm>
            <a:custGeom>
              <a:avLst/>
              <a:gdLst/>
              <a:ahLst/>
              <a:cxnLst/>
              <a:rect l="l" t="t" r="r" b="b"/>
              <a:pathLst>
                <a:path w="45085" h="45084" extrusionOk="0">
                  <a:moveTo>
                    <a:pt x="30213" y="16916"/>
                  </a:moveTo>
                  <a:lnTo>
                    <a:pt x="28689" y="13792"/>
                  </a:lnTo>
                  <a:lnTo>
                    <a:pt x="27952" y="12369"/>
                  </a:lnTo>
                  <a:lnTo>
                    <a:pt x="27012" y="10591"/>
                  </a:lnTo>
                  <a:lnTo>
                    <a:pt x="26847" y="10274"/>
                  </a:lnTo>
                  <a:lnTo>
                    <a:pt x="26847" y="12369"/>
                  </a:lnTo>
                  <a:lnTo>
                    <a:pt x="26174" y="17830"/>
                  </a:lnTo>
                  <a:lnTo>
                    <a:pt x="25755" y="22555"/>
                  </a:lnTo>
                  <a:lnTo>
                    <a:pt x="22491" y="21577"/>
                  </a:lnTo>
                  <a:lnTo>
                    <a:pt x="20256" y="20904"/>
                  </a:lnTo>
                  <a:lnTo>
                    <a:pt x="17068" y="21577"/>
                  </a:lnTo>
                  <a:lnTo>
                    <a:pt x="17068" y="12928"/>
                  </a:lnTo>
                  <a:lnTo>
                    <a:pt x="20739" y="13106"/>
                  </a:lnTo>
                  <a:lnTo>
                    <a:pt x="22263" y="12928"/>
                  </a:lnTo>
                  <a:lnTo>
                    <a:pt x="26847" y="12369"/>
                  </a:lnTo>
                  <a:lnTo>
                    <a:pt x="26847" y="10274"/>
                  </a:lnTo>
                  <a:lnTo>
                    <a:pt x="26060" y="8750"/>
                  </a:lnTo>
                  <a:lnTo>
                    <a:pt x="19329" y="10591"/>
                  </a:lnTo>
                  <a:lnTo>
                    <a:pt x="14757" y="10109"/>
                  </a:lnTo>
                  <a:lnTo>
                    <a:pt x="14655" y="21577"/>
                  </a:lnTo>
                  <a:lnTo>
                    <a:pt x="14351" y="26111"/>
                  </a:lnTo>
                  <a:lnTo>
                    <a:pt x="14338" y="26670"/>
                  </a:lnTo>
                  <a:lnTo>
                    <a:pt x="14998" y="34582"/>
                  </a:lnTo>
                  <a:lnTo>
                    <a:pt x="17068" y="35433"/>
                  </a:lnTo>
                  <a:lnTo>
                    <a:pt x="17068" y="24091"/>
                  </a:lnTo>
                  <a:lnTo>
                    <a:pt x="23558" y="24396"/>
                  </a:lnTo>
                  <a:lnTo>
                    <a:pt x="27343" y="26111"/>
                  </a:lnTo>
                  <a:lnTo>
                    <a:pt x="25501" y="31140"/>
                  </a:lnTo>
                  <a:lnTo>
                    <a:pt x="26543" y="34391"/>
                  </a:lnTo>
                  <a:lnTo>
                    <a:pt x="29730" y="35560"/>
                  </a:lnTo>
                  <a:lnTo>
                    <a:pt x="29603" y="31026"/>
                  </a:lnTo>
                  <a:lnTo>
                    <a:pt x="28638" y="26670"/>
                  </a:lnTo>
                  <a:lnTo>
                    <a:pt x="27533" y="24091"/>
                  </a:lnTo>
                  <a:lnTo>
                    <a:pt x="26873" y="22555"/>
                  </a:lnTo>
                  <a:lnTo>
                    <a:pt x="28257" y="19913"/>
                  </a:lnTo>
                  <a:lnTo>
                    <a:pt x="30213" y="16916"/>
                  </a:lnTo>
                  <a:close/>
                </a:path>
                <a:path w="45085" h="45084" extrusionOk="0">
                  <a:moveTo>
                    <a:pt x="44551" y="22301"/>
                  </a:moveTo>
                  <a:lnTo>
                    <a:pt x="44069" y="17551"/>
                  </a:lnTo>
                  <a:lnTo>
                    <a:pt x="43332" y="14998"/>
                  </a:lnTo>
                  <a:lnTo>
                    <a:pt x="41757" y="11798"/>
                  </a:lnTo>
                  <a:lnTo>
                    <a:pt x="41757" y="23964"/>
                  </a:lnTo>
                  <a:lnTo>
                    <a:pt x="38227" y="34251"/>
                  </a:lnTo>
                  <a:lnTo>
                    <a:pt x="29654" y="40767"/>
                  </a:lnTo>
                  <a:lnTo>
                    <a:pt x="18961" y="42354"/>
                  </a:lnTo>
                  <a:lnTo>
                    <a:pt x="9067" y="37833"/>
                  </a:lnTo>
                  <a:lnTo>
                    <a:pt x="2108" y="20637"/>
                  </a:lnTo>
                  <a:lnTo>
                    <a:pt x="2628" y="17551"/>
                  </a:lnTo>
                  <a:lnTo>
                    <a:pt x="21247" y="2616"/>
                  </a:lnTo>
                  <a:lnTo>
                    <a:pt x="22898" y="2641"/>
                  </a:lnTo>
                  <a:lnTo>
                    <a:pt x="41757" y="23964"/>
                  </a:lnTo>
                  <a:lnTo>
                    <a:pt x="41757" y="11798"/>
                  </a:lnTo>
                  <a:lnTo>
                    <a:pt x="32550" y="2616"/>
                  </a:lnTo>
                  <a:lnTo>
                    <a:pt x="28448" y="850"/>
                  </a:lnTo>
                  <a:lnTo>
                    <a:pt x="25895" y="266"/>
                  </a:lnTo>
                  <a:lnTo>
                    <a:pt x="20574" y="0"/>
                  </a:lnTo>
                  <a:lnTo>
                    <a:pt x="17970" y="342"/>
                  </a:lnTo>
                  <a:lnTo>
                    <a:pt x="0" y="20637"/>
                  </a:lnTo>
                  <a:lnTo>
                    <a:pt x="114" y="25476"/>
                  </a:lnTo>
                  <a:lnTo>
                    <a:pt x="22593" y="45034"/>
                  </a:lnTo>
                  <a:lnTo>
                    <a:pt x="25209" y="44831"/>
                  </a:lnTo>
                  <a:lnTo>
                    <a:pt x="44488" y="24447"/>
                  </a:lnTo>
                  <a:lnTo>
                    <a:pt x="44551" y="22301"/>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62" name="Google Shape;262;g1ef831fe71a_0_2"/>
            <p:cNvPicPr preferRelativeResize="0"/>
            <p:nvPr/>
          </p:nvPicPr>
          <p:blipFill rotWithShape="1">
            <a:blip r:embed="rId11">
              <a:alphaModFix/>
            </a:blip>
            <a:srcRect/>
            <a:stretch/>
          </p:blipFill>
          <p:spPr>
            <a:xfrm>
              <a:off x="4053809" y="9850014"/>
              <a:ext cx="371937" cy="109477"/>
            </a:xfrm>
            <a:prstGeom prst="rect">
              <a:avLst/>
            </a:prstGeom>
            <a:noFill/>
            <a:ln>
              <a:noFill/>
            </a:ln>
          </p:spPr>
        </p:pic>
      </p:grpSp>
      <p:pic>
        <p:nvPicPr>
          <p:cNvPr id="263" name="Google Shape;263;g1ef831fe71a_0_2"/>
          <p:cNvPicPr preferRelativeResize="0"/>
          <p:nvPr/>
        </p:nvPicPr>
        <p:blipFill rotWithShape="1">
          <a:blip r:embed="rId12">
            <a:alphaModFix/>
          </a:blip>
          <a:srcRect/>
          <a:stretch/>
        </p:blipFill>
        <p:spPr>
          <a:xfrm>
            <a:off x="4651360" y="9382905"/>
            <a:ext cx="600033" cy="600033"/>
          </a:xfrm>
          <a:prstGeom prst="rect">
            <a:avLst/>
          </a:prstGeom>
          <a:noFill/>
          <a:ln>
            <a:noFill/>
          </a:ln>
        </p:spPr>
      </p:pic>
      <p:pic>
        <p:nvPicPr>
          <p:cNvPr id="264" name="Google Shape;264;g1ef831fe71a_0_2" descr="A grey box with colored wires&#10;&#10;Description automatically generated with medium confidence"/>
          <p:cNvPicPr preferRelativeResize="0"/>
          <p:nvPr/>
        </p:nvPicPr>
        <p:blipFill rotWithShape="1">
          <a:blip r:embed="rId13">
            <a:alphaModFix/>
          </a:blip>
          <a:srcRect l="15477" t="11444" r="14680" b="9466"/>
          <a:stretch/>
        </p:blipFill>
        <p:spPr>
          <a:xfrm>
            <a:off x="6333742" y="894167"/>
            <a:ext cx="2684406" cy="2431862"/>
          </a:xfrm>
          <a:prstGeom prst="rect">
            <a:avLst/>
          </a:prstGeom>
          <a:noFill/>
          <a:ln>
            <a:noFill/>
          </a:ln>
        </p:spPr>
      </p:pic>
      <p:pic>
        <p:nvPicPr>
          <p:cNvPr id="265" name="Google Shape;265;g1ef831fe71a_0_2" descr="A white box with a keyhole&#10;&#10;Description automatically generated"/>
          <p:cNvPicPr preferRelativeResize="0"/>
          <p:nvPr/>
        </p:nvPicPr>
        <p:blipFill rotWithShape="1">
          <a:blip r:embed="rId14">
            <a:alphaModFix/>
          </a:blip>
          <a:srcRect l="20905" t="10461" r="16410" b="5779"/>
          <a:stretch/>
        </p:blipFill>
        <p:spPr>
          <a:xfrm>
            <a:off x="10890879" y="803543"/>
            <a:ext cx="1896635" cy="2534191"/>
          </a:xfrm>
          <a:prstGeom prst="rect">
            <a:avLst/>
          </a:prstGeom>
          <a:noFill/>
          <a:ln>
            <a:noFill/>
          </a:ln>
        </p:spPr>
      </p:pic>
      <p:pic>
        <p:nvPicPr>
          <p:cNvPr id="266" name="Google Shape;266;g1ef831fe71a_0_2" descr="A metal box with a door open&#10;&#10;Description automatically generated"/>
          <p:cNvPicPr preferRelativeResize="0"/>
          <p:nvPr/>
        </p:nvPicPr>
        <p:blipFill rotWithShape="1">
          <a:blip r:embed="rId15">
            <a:alphaModFix/>
          </a:blip>
          <a:srcRect l="17305" t="12842" r="17662" b="10528"/>
          <a:stretch/>
        </p:blipFill>
        <p:spPr>
          <a:xfrm>
            <a:off x="14829675" y="926405"/>
            <a:ext cx="2547246" cy="2415368"/>
          </a:xfrm>
          <a:prstGeom prst="rect">
            <a:avLst/>
          </a:prstGeom>
          <a:noFill/>
          <a:ln>
            <a:noFill/>
          </a:ln>
        </p:spPr>
      </p:pic>
      <p:pic>
        <p:nvPicPr>
          <p:cNvPr id="267" name="Google Shape;267;g1ef831fe71a_0_2" descr="A large grey box with a handle&#10;&#10;Description automatically generated"/>
          <p:cNvPicPr preferRelativeResize="0"/>
          <p:nvPr/>
        </p:nvPicPr>
        <p:blipFill rotWithShape="1">
          <a:blip r:embed="rId16">
            <a:alphaModFix/>
          </a:blip>
          <a:srcRect l="27104" t="21791" r="15641" b="15243"/>
          <a:stretch/>
        </p:blipFill>
        <p:spPr>
          <a:xfrm>
            <a:off x="8745951" y="5623310"/>
            <a:ext cx="1810956" cy="2491318"/>
          </a:xfrm>
          <a:prstGeom prst="rect">
            <a:avLst/>
          </a:prstGeom>
          <a:noFill/>
          <a:ln>
            <a:noFill/>
          </a:ln>
        </p:spPr>
      </p:pic>
      <p:pic>
        <p:nvPicPr>
          <p:cNvPr id="268" name="Google Shape;268;g1ef831fe71a_0_2"/>
          <p:cNvPicPr preferRelativeResize="0"/>
          <p:nvPr/>
        </p:nvPicPr>
        <p:blipFill rotWithShape="1">
          <a:blip r:embed="rId17">
            <a:alphaModFix/>
          </a:blip>
          <a:srcRect/>
          <a:stretch/>
        </p:blipFill>
        <p:spPr>
          <a:xfrm>
            <a:off x="12841800" y="5773583"/>
            <a:ext cx="2419349" cy="21907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72"/>
        <p:cNvGrpSpPr/>
        <p:nvPr/>
      </p:nvGrpSpPr>
      <p:grpSpPr>
        <a:xfrm>
          <a:off x="0" y="0"/>
          <a:ext cx="0" cy="0"/>
          <a:chOff x="0" y="0"/>
          <a:chExt cx="0" cy="0"/>
        </a:xfrm>
      </p:grpSpPr>
      <p:grpSp>
        <p:nvGrpSpPr>
          <p:cNvPr id="273" name="Google Shape;273;p8"/>
          <p:cNvGrpSpPr/>
          <p:nvPr/>
        </p:nvGrpSpPr>
        <p:grpSpPr>
          <a:xfrm>
            <a:off x="10759199" y="267783"/>
            <a:ext cx="7528800" cy="1209673"/>
            <a:chOff x="10759199" y="267783"/>
            <a:chExt cx="7528800" cy="1209673"/>
          </a:xfrm>
        </p:grpSpPr>
        <p:pic>
          <p:nvPicPr>
            <p:cNvPr id="274" name="Google Shape;274;p8"/>
            <p:cNvPicPr preferRelativeResize="0"/>
            <p:nvPr/>
          </p:nvPicPr>
          <p:blipFill rotWithShape="1">
            <a:blip r:embed="rId3">
              <a:alphaModFix/>
            </a:blip>
            <a:srcRect/>
            <a:stretch/>
          </p:blipFill>
          <p:spPr>
            <a:xfrm>
              <a:off x="10759199" y="267783"/>
              <a:ext cx="7528800" cy="1209673"/>
            </a:xfrm>
            <a:prstGeom prst="rect">
              <a:avLst/>
            </a:prstGeom>
            <a:noFill/>
            <a:ln>
              <a:noFill/>
            </a:ln>
          </p:spPr>
        </p:pic>
        <p:pic>
          <p:nvPicPr>
            <p:cNvPr id="275" name="Google Shape;275;p8"/>
            <p:cNvPicPr preferRelativeResize="0"/>
            <p:nvPr/>
          </p:nvPicPr>
          <p:blipFill rotWithShape="1">
            <a:blip r:embed="rId4">
              <a:alphaModFix/>
            </a:blip>
            <a:srcRect/>
            <a:stretch/>
          </p:blipFill>
          <p:spPr>
            <a:xfrm>
              <a:off x="14330169" y="537554"/>
              <a:ext cx="1514825" cy="657307"/>
            </a:xfrm>
            <a:prstGeom prst="rect">
              <a:avLst/>
            </a:prstGeom>
            <a:noFill/>
            <a:ln>
              <a:noFill/>
            </a:ln>
          </p:spPr>
        </p:pic>
        <p:pic>
          <p:nvPicPr>
            <p:cNvPr id="276" name="Google Shape;276;p8"/>
            <p:cNvPicPr preferRelativeResize="0"/>
            <p:nvPr/>
          </p:nvPicPr>
          <p:blipFill rotWithShape="1">
            <a:blip r:embed="rId5">
              <a:alphaModFix/>
            </a:blip>
            <a:srcRect/>
            <a:stretch/>
          </p:blipFill>
          <p:spPr>
            <a:xfrm>
              <a:off x="15919839" y="487853"/>
              <a:ext cx="2209798" cy="761999"/>
            </a:xfrm>
            <a:prstGeom prst="rect">
              <a:avLst/>
            </a:prstGeom>
            <a:noFill/>
            <a:ln>
              <a:noFill/>
            </a:ln>
          </p:spPr>
        </p:pic>
        <p:pic>
          <p:nvPicPr>
            <p:cNvPr id="277" name="Google Shape;277;p8"/>
            <p:cNvPicPr preferRelativeResize="0"/>
            <p:nvPr/>
          </p:nvPicPr>
          <p:blipFill rotWithShape="1">
            <a:blip r:embed="rId6">
              <a:alphaModFix/>
            </a:blip>
            <a:srcRect/>
            <a:stretch/>
          </p:blipFill>
          <p:spPr>
            <a:xfrm>
              <a:off x="13373870" y="487784"/>
              <a:ext cx="761947" cy="761947"/>
            </a:xfrm>
            <a:prstGeom prst="rect">
              <a:avLst/>
            </a:prstGeom>
            <a:noFill/>
            <a:ln>
              <a:noFill/>
            </a:ln>
          </p:spPr>
        </p:pic>
        <p:pic>
          <p:nvPicPr>
            <p:cNvPr id="278" name="Google Shape;278;p8"/>
            <p:cNvPicPr preferRelativeResize="0"/>
            <p:nvPr/>
          </p:nvPicPr>
          <p:blipFill rotWithShape="1">
            <a:blip r:embed="rId7">
              <a:alphaModFix/>
            </a:blip>
            <a:srcRect/>
            <a:stretch/>
          </p:blipFill>
          <p:spPr>
            <a:xfrm>
              <a:off x="11134337" y="762190"/>
              <a:ext cx="990599" cy="238123"/>
            </a:xfrm>
            <a:prstGeom prst="rect">
              <a:avLst/>
            </a:prstGeom>
            <a:noFill/>
            <a:ln>
              <a:noFill/>
            </a:ln>
          </p:spPr>
        </p:pic>
        <p:sp>
          <p:nvSpPr>
            <p:cNvPr id="279" name="Google Shape;279;p8"/>
            <p:cNvSpPr/>
            <p:nvPr/>
          </p:nvSpPr>
          <p:spPr>
            <a:xfrm>
              <a:off x="12473458" y="528357"/>
              <a:ext cx="506095" cy="506730"/>
            </a:xfrm>
            <a:custGeom>
              <a:avLst/>
              <a:gdLst/>
              <a:ahLst/>
              <a:cxnLst/>
              <a:rect l="l" t="t" r="r" b="b"/>
              <a:pathLst>
                <a:path w="506095" h="506730" extrusionOk="0">
                  <a:moveTo>
                    <a:pt x="256489" y="275043"/>
                  </a:moveTo>
                  <a:lnTo>
                    <a:pt x="256159" y="266700"/>
                  </a:lnTo>
                  <a:lnTo>
                    <a:pt x="256159" y="118706"/>
                  </a:lnTo>
                  <a:lnTo>
                    <a:pt x="208991" y="118706"/>
                  </a:lnTo>
                  <a:lnTo>
                    <a:pt x="208991" y="269036"/>
                  </a:lnTo>
                  <a:lnTo>
                    <a:pt x="209321" y="271475"/>
                  </a:lnTo>
                  <a:lnTo>
                    <a:pt x="209080" y="273850"/>
                  </a:lnTo>
                  <a:lnTo>
                    <a:pt x="193586" y="286854"/>
                  </a:lnTo>
                  <a:lnTo>
                    <a:pt x="191160" y="286486"/>
                  </a:lnTo>
                  <a:lnTo>
                    <a:pt x="189166" y="286461"/>
                  </a:lnTo>
                  <a:lnTo>
                    <a:pt x="176898" y="272897"/>
                  </a:lnTo>
                  <a:lnTo>
                    <a:pt x="177076" y="270903"/>
                  </a:lnTo>
                  <a:lnTo>
                    <a:pt x="177076" y="118554"/>
                  </a:lnTo>
                  <a:lnTo>
                    <a:pt x="129908" y="118554"/>
                  </a:lnTo>
                  <a:lnTo>
                    <a:pt x="129933" y="267195"/>
                  </a:lnTo>
                  <a:lnTo>
                    <a:pt x="145897" y="307314"/>
                  </a:lnTo>
                  <a:lnTo>
                    <a:pt x="181279" y="322313"/>
                  </a:lnTo>
                  <a:lnTo>
                    <a:pt x="195948" y="322897"/>
                  </a:lnTo>
                  <a:lnTo>
                    <a:pt x="210718" y="321665"/>
                  </a:lnTo>
                  <a:lnTo>
                    <a:pt x="248475" y="298450"/>
                  </a:lnTo>
                  <a:lnTo>
                    <a:pt x="255016" y="283070"/>
                  </a:lnTo>
                  <a:lnTo>
                    <a:pt x="256489" y="275043"/>
                  </a:lnTo>
                  <a:close/>
                </a:path>
                <a:path w="506095" h="506730" extrusionOk="0">
                  <a:moveTo>
                    <a:pt x="378688" y="350278"/>
                  </a:moveTo>
                  <a:lnTo>
                    <a:pt x="321310" y="350278"/>
                  </a:lnTo>
                  <a:lnTo>
                    <a:pt x="321310" y="190207"/>
                  </a:lnTo>
                  <a:lnTo>
                    <a:pt x="274637" y="190207"/>
                  </a:lnTo>
                  <a:lnTo>
                    <a:pt x="274637" y="350278"/>
                  </a:lnTo>
                  <a:lnTo>
                    <a:pt x="274675" y="389661"/>
                  </a:lnTo>
                  <a:lnTo>
                    <a:pt x="378688" y="389661"/>
                  </a:lnTo>
                  <a:lnTo>
                    <a:pt x="378688" y="350278"/>
                  </a:lnTo>
                  <a:close/>
                </a:path>
                <a:path w="506095" h="506730" extrusionOk="0">
                  <a:moveTo>
                    <a:pt x="505853" y="259080"/>
                  </a:moveTo>
                  <a:lnTo>
                    <a:pt x="503859" y="220980"/>
                  </a:lnTo>
                  <a:lnTo>
                    <a:pt x="501523" y="207010"/>
                  </a:lnTo>
                  <a:lnTo>
                    <a:pt x="500037" y="199390"/>
                  </a:lnTo>
                  <a:lnTo>
                    <a:pt x="498335" y="191770"/>
                  </a:lnTo>
                  <a:lnTo>
                    <a:pt x="496417" y="184150"/>
                  </a:lnTo>
                  <a:lnTo>
                    <a:pt x="494284" y="177800"/>
                  </a:lnTo>
                  <a:lnTo>
                    <a:pt x="491947" y="170180"/>
                  </a:lnTo>
                  <a:lnTo>
                    <a:pt x="489407" y="163830"/>
                  </a:lnTo>
                  <a:lnTo>
                    <a:pt x="486651" y="156210"/>
                  </a:lnTo>
                  <a:lnTo>
                    <a:pt x="483692" y="149860"/>
                  </a:lnTo>
                  <a:lnTo>
                    <a:pt x="480542" y="143510"/>
                  </a:lnTo>
                  <a:lnTo>
                    <a:pt x="477189" y="135890"/>
                  </a:lnTo>
                  <a:lnTo>
                    <a:pt x="473646" y="129540"/>
                  </a:lnTo>
                  <a:lnTo>
                    <a:pt x="469900" y="123190"/>
                  </a:lnTo>
                  <a:lnTo>
                    <a:pt x="465975" y="116840"/>
                  </a:lnTo>
                  <a:lnTo>
                    <a:pt x="461873" y="110490"/>
                  </a:lnTo>
                  <a:lnTo>
                    <a:pt x="461302" y="109651"/>
                  </a:lnTo>
                  <a:lnTo>
                    <a:pt x="461302" y="251460"/>
                  </a:lnTo>
                  <a:lnTo>
                    <a:pt x="461238" y="259080"/>
                  </a:lnTo>
                  <a:lnTo>
                    <a:pt x="456603" y="298450"/>
                  </a:lnTo>
                  <a:lnTo>
                    <a:pt x="444030" y="337820"/>
                  </a:lnTo>
                  <a:lnTo>
                    <a:pt x="434924" y="355600"/>
                  </a:lnTo>
                  <a:lnTo>
                    <a:pt x="427875" y="367030"/>
                  </a:lnTo>
                  <a:lnTo>
                    <a:pt x="402348" y="400050"/>
                  </a:lnTo>
                  <a:lnTo>
                    <a:pt x="397510" y="403860"/>
                  </a:lnTo>
                  <a:lnTo>
                    <a:pt x="387362" y="414020"/>
                  </a:lnTo>
                  <a:lnTo>
                    <a:pt x="353631" y="436880"/>
                  </a:lnTo>
                  <a:lnTo>
                    <a:pt x="347599" y="439420"/>
                  </a:lnTo>
                  <a:lnTo>
                    <a:pt x="335229" y="445770"/>
                  </a:lnTo>
                  <a:lnTo>
                    <a:pt x="328917" y="448310"/>
                  </a:lnTo>
                  <a:lnTo>
                    <a:pt x="316026" y="452120"/>
                  </a:lnTo>
                  <a:lnTo>
                    <a:pt x="309486" y="454660"/>
                  </a:lnTo>
                  <a:lnTo>
                    <a:pt x="276009" y="461010"/>
                  </a:lnTo>
                  <a:lnTo>
                    <a:pt x="269227" y="461010"/>
                  </a:lnTo>
                  <a:lnTo>
                    <a:pt x="255587" y="462280"/>
                  </a:lnTo>
                  <a:lnTo>
                    <a:pt x="248767" y="462280"/>
                  </a:lnTo>
                  <a:lnTo>
                    <a:pt x="235140" y="461010"/>
                  </a:lnTo>
                  <a:lnTo>
                    <a:pt x="228358" y="461010"/>
                  </a:lnTo>
                  <a:lnTo>
                    <a:pt x="208191" y="457200"/>
                  </a:lnTo>
                  <a:lnTo>
                    <a:pt x="194983" y="453390"/>
                  </a:lnTo>
                  <a:lnTo>
                    <a:pt x="188480" y="452120"/>
                  </a:lnTo>
                  <a:lnTo>
                    <a:pt x="169405" y="444500"/>
                  </a:lnTo>
                  <a:lnTo>
                    <a:pt x="157124" y="438150"/>
                  </a:lnTo>
                  <a:lnTo>
                    <a:pt x="151142" y="434340"/>
                  </a:lnTo>
                  <a:lnTo>
                    <a:pt x="139509" y="427990"/>
                  </a:lnTo>
                  <a:lnTo>
                    <a:pt x="133883" y="424180"/>
                  </a:lnTo>
                  <a:lnTo>
                    <a:pt x="123012" y="415290"/>
                  </a:lnTo>
                  <a:lnTo>
                    <a:pt x="117792" y="411480"/>
                  </a:lnTo>
                  <a:lnTo>
                    <a:pt x="107784" y="402590"/>
                  </a:lnTo>
                  <a:lnTo>
                    <a:pt x="103022" y="397510"/>
                  </a:lnTo>
                  <a:lnTo>
                    <a:pt x="93980" y="387350"/>
                  </a:lnTo>
                  <a:lnTo>
                    <a:pt x="89725" y="381000"/>
                  </a:lnTo>
                  <a:lnTo>
                    <a:pt x="81724" y="370840"/>
                  </a:lnTo>
                  <a:lnTo>
                    <a:pt x="78016" y="364490"/>
                  </a:lnTo>
                  <a:lnTo>
                    <a:pt x="71158" y="353060"/>
                  </a:lnTo>
                  <a:lnTo>
                    <a:pt x="68021" y="346710"/>
                  </a:lnTo>
                  <a:lnTo>
                    <a:pt x="53530" y="308610"/>
                  </a:lnTo>
                  <a:lnTo>
                    <a:pt x="46812" y="267970"/>
                  </a:lnTo>
                  <a:lnTo>
                    <a:pt x="46469" y="247650"/>
                  </a:lnTo>
                  <a:lnTo>
                    <a:pt x="47358" y="233680"/>
                  </a:lnTo>
                  <a:lnTo>
                    <a:pt x="55359" y="194310"/>
                  </a:lnTo>
                  <a:lnTo>
                    <a:pt x="73825" y="151130"/>
                  </a:lnTo>
                  <a:lnTo>
                    <a:pt x="94907" y="121920"/>
                  </a:lnTo>
                  <a:lnTo>
                    <a:pt x="103098" y="111760"/>
                  </a:lnTo>
                  <a:lnTo>
                    <a:pt x="140804" y="81280"/>
                  </a:lnTo>
                  <a:lnTo>
                    <a:pt x="184835" y="58420"/>
                  </a:lnTo>
                  <a:lnTo>
                    <a:pt x="220510" y="49530"/>
                  </a:lnTo>
                  <a:lnTo>
                    <a:pt x="220827" y="49530"/>
                  </a:lnTo>
                  <a:lnTo>
                    <a:pt x="251587" y="46990"/>
                  </a:lnTo>
                  <a:lnTo>
                    <a:pt x="266979" y="46990"/>
                  </a:lnTo>
                  <a:lnTo>
                    <a:pt x="297649" y="52070"/>
                  </a:lnTo>
                  <a:lnTo>
                    <a:pt x="312585" y="55880"/>
                  </a:lnTo>
                  <a:lnTo>
                    <a:pt x="341477" y="66040"/>
                  </a:lnTo>
                  <a:lnTo>
                    <a:pt x="347662" y="69850"/>
                  </a:lnTo>
                  <a:lnTo>
                    <a:pt x="353695" y="72390"/>
                  </a:lnTo>
                  <a:lnTo>
                    <a:pt x="387413" y="95250"/>
                  </a:lnTo>
                  <a:lnTo>
                    <a:pt x="397560" y="105410"/>
                  </a:lnTo>
                  <a:lnTo>
                    <a:pt x="402399" y="109220"/>
                  </a:lnTo>
                  <a:lnTo>
                    <a:pt x="411607" y="119380"/>
                  </a:lnTo>
                  <a:lnTo>
                    <a:pt x="415950" y="124460"/>
                  </a:lnTo>
                  <a:lnTo>
                    <a:pt x="424116" y="135890"/>
                  </a:lnTo>
                  <a:lnTo>
                    <a:pt x="427913" y="140970"/>
                  </a:lnTo>
                  <a:lnTo>
                    <a:pt x="434962" y="153670"/>
                  </a:lnTo>
                  <a:lnTo>
                    <a:pt x="438188" y="158750"/>
                  </a:lnTo>
                  <a:lnTo>
                    <a:pt x="444055" y="171450"/>
                  </a:lnTo>
                  <a:lnTo>
                    <a:pt x="456615" y="210820"/>
                  </a:lnTo>
                  <a:lnTo>
                    <a:pt x="461302" y="251460"/>
                  </a:lnTo>
                  <a:lnTo>
                    <a:pt x="461302" y="109651"/>
                  </a:lnTo>
                  <a:lnTo>
                    <a:pt x="457568" y="104140"/>
                  </a:lnTo>
                  <a:lnTo>
                    <a:pt x="453097" y="99060"/>
                  </a:lnTo>
                  <a:lnTo>
                    <a:pt x="448449" y="92710"/>
                  </a:lnTo>
                  <a:lnTo>
                    <a:pt x="443636" y="87630"/>
                  </a:lnTo>
                  <a:lnTo>
                    <a:pt x="438658" y="81280"/>
                  </a:lnTo>
                  <a:lnTo>
                    <a:pt x="433514" y="76200"/>
                  </a:lnTo>
                  <a:lnTo>
                    <a:pt x="405549" y="52070"/>
                  </a:lnTo>
                  <a:lnTo>
                    <a:pt x="399529" y="46990"/>
                  </a:lnTo>
                  <a:lnTo>
                    <a:pt x="393395" y="43180"/>
                  </a:lnTo>
                  <a:lnTo>
                    <a:pt x="387121" y="39370"/>
                  </a:lnTo>
                  <a:lnTo>
                    <a:pt x="380746" y="34290"/>
                  </a:lnTo>
                  <a:lnTo>
                    <a:pt x="374269" y="31750"/>
                  </a:lnTo>
                  <a:lnTo>
                    <a:pt x="360972" y="24130"/>
                  </a:lnTo>
                  <a:lnTo>
                    <a:pt x="347306" y="19050"/>
                  </a:lnTo>
                  <a:lnTo>
                    <a:pt x="340347" y="15240"/>
                  </a:lnTo>
                  <a:lnTo>
                    <a:pt x="333311" y="12700"/>
                  </a:lnTo>
                  <a:lnTo>
                    <a:pt x="326212" y="11430"/>
                  </a:lnTo>
                  <a:lnTo>
                    <a:pt x="319049" y="8890"/>
                  </a:lnTo>
                  <a:lnTo>
                    <a:pt x="311823" y="7620"/>
                  </a:lnTo>
                  <a:lnTo>
                    <a:pt x="288988" y="2540"/>
                  </a:lnTo>
                  <a:lnTo>
                    <a:pt x="266052" y="0"/>
                  </a:lnTo>
                  <a:lnTo>
                    <a:pt x="241300" y="0"/>
                  </a:lnTo>
                  <a:lnTo>
                    <a:pt x="208661" y="3810"/>
                  </a:lnTo>
                  <a:lnTo>
                    <a:pt x="157302" y="19050"/>
                  </a:lnTo>
                  <a:lnTo>
                    <a:pt x="119519" y="38100"/>
                  </a:lnTo>
                  <a:lnTo>
                    <a:pt x="85458" y="63500"/>
                  </a:lnTo>
                  <a:lnTo>
                    <a:pt x="56108" y="95250"/>
                  </a:lnTo>
                  <a:lnTo>
                    <a:pt x="49415" y="102870"/>
                  </a:lnTo>
                  <a:lnTo>
                    <a:pt x="43103" y="111760"/>
                  </a:lnTo>
                  <a:lnTo>
                    <a:pt x="37198" y="121920"/>
                  </a:lnTo>
                  <a:lnTo>
                    <a:pt x="31673" y="130810"/>
                  </a:lnTo>
                  <a:lnTo>
                    <a:pt x="26568" y="140970"/>
                  </a:lnTo>
                  <a:lnTo>
                    <a:pt x="21894" y="151130"/>
                  </a:lnTo>
                  <a:lnTo>
                    <a:pt x="17653" y="160020"/>
                  </a:lnTo>
                  <a:lnTo>
                    <a:pt x="5130" y="201930"/>
                  </a:lnTo>
                  <a:lnTo>
                    <a:pt x="25" y="246380"/>
                  </a:lnTo>
                  <a:lnTo>
                    <a:pt x="0" y="259080"/>
                  </a:lnTo>
                  <a:lnTo>
                    <a:pt x="292" y="267970"/>
                  </a:lnTo>
                  <a:lnTo>
                    <a:pt x="6502" y="311150"/>
                  </a:lnTo>
                  <a:lnTo>
                    <a:pt x="20053" y="353060"/>
                  </a:lnTo>
                  <a:lnTo>
                    <a:pt x="29476" y="372110"/>
                  </a:lnTo>
                  <a:lnTo>
                    <a:pt x="34823" y="382270"/>
                  </a:lnTo>
                  <a:lnTo>
                    <a:pt x="60159" y="417830"/>
                  </a:lnTo>
                  <a:lnTo>
                    <a:pt x="65074" y="422910"/>
                  </a:lnTo>
                  <a:lnTo>
                    <a:pt x="70154" y="429260"/>
                  </a:lnTo>
                  <a:lnTo>
                    <a:pt x="75387" y="434340"/>
                  </a:lnTo>
                  <a:lnTo>
                    <a:pt x="80784" y="439420"/>
                  </a:lnTo>
                  <a:lnTo>
                    <a:pt x="86334" y="444500"/>
                  </a:lnTo>
                  <a:lnTo>
                    <a:pt x="92011" y="448310"/>
                  </a:lnTo>
                  <a:lnTo>
                    <a:pt x="97840" y="453390"/>
                  </a:lnTo>
                  <a:lnTo>
                    <a:pt x="135445" y="477520"/>
                  </a:lnTo>
                  <a:lnTo>
                    <a:pt x="148844" y="483870"/>
                  </a:lnTo>
                  <a:lnTo>
                    <a:pt x="155689" y="487680"/>
                  </a:lnTo>
                  <a:lnTo>
                    <a:pt x="176707" y="495300"/>
                  </a:lnTo>
                  <a:lnTo>
                    <a:pt x="183845" y="496570"/>
                  </a:lnTo>
                  <a:lnTo>
                    <a:pt x="191058" y="499110"/>
                  </a:lnTo>
                  <a:lnTo>
                    <a:pt x="227749" y="505460"/>
                  </a:lnTo>
                  <a:lnTo>
                    <a:pt x="235178" y="505460"/>
                  </a:lnTo>
                  <a:lnTo>
                    <a:pt x="242620" y="506730"/>
                  </a:lnTo>
                  <a:lnTo>
                    <a:pt x="264985" y="506730"/>
                  </a:lnTo>
                  <a:lnTo>
                    <a:pt x="272427" y="505460"/>
                  </a:lnTo>
                  <a:lnTo>
                    <a:pt x="279857" y="505460"/>
                  </a:lnTo>
                  <a:lnTo>
                    <a:pt x="316496" y="499110"/>
                  </a:lnTo>
                  <a:lnTo>
                    <a:pt x="337883" y="491490"/>
                  </a:lnTo>
                  <a:lnTo>
                    <a:pt x="358584" y="483870"/>
                  </a:lnTo>
                  <a:lnTo>
                    <a:pt x="371944" y="476250"/>
                  </a:lnTo>
                  <a:lnTo>
                    <a:pt x="378472" y="473710"/>
                  </a:lnTo>
                  <a:lnTo>
                    <a:pt x="384886" y="469900"/>
                  </a:lnTo>
                  <a:lnTo>
                    <a:pt x="391198" y="464820"/>
                  </a:lnTo>
                  <a:lnTo>
                    <a:pt x="395312" y="462280"/>
                  </a:lnTo>
                  <a:lnTo>
                    <a:pt x="397383" y="461010"/>
                  </a:lnTo>
                  <a:lnTo>
                    <a:pt x="403428" y="457200"/>
                  </a:lnTo>
                  <a:lnTo>
                    <a:pt x="409359" y="452120"/>
                  </a:lnTo>
                  <a:lnTo>
                    <a:pt x="415163" y="448310"/>
                  </a:lnTo>
                  <a:lnTo>
                    <a:pt x="420801" y="443230"/>
                  </a:lnTo>
                  <a:lnTo>
                    <a:pt x="426313" y="438150"/>
                  </a:lnTo>
                  <a:lnTo>
                    <a:pt x="431660" y="433070"/>
                  </a:lnTo>
                  <a:lnTo>
                    <a:pt x="436867" y="426720"/>
                  </a:lnTo>
                  <a:lnTo>
                    <a:pt x="441896" y="421640"/>
                  </a:lnTo>
                  <a:lnTo>
                    <a:pt x="446773" y="416560"/>
                  </a:lnTo>
                  <a:lnTo>
                    <a:pt x="451472" y="410210"/>
                  </a:lnTo>
                  <a:lnTo>
                    <a:pt x="456018" y="403860"/>
                  </a:lnTo>
                  <a:lnTo>
                    <a:pt x="460375" y="398780"/>
                  </a:lnTo>
                  <a:lnTo>
                    <a:pt x="479374" y="365760"/>
                  </a:lnTo>
                  <a:lnTo>
                    <a:pt x="482600" y="359410"/>
                  </a:lnTo>
                  <a:lnTo>
                    <a:pt x="485635" y="353060"/>
                  </a:lnTo>
                  <a:lnTo>
                    <a:pt x="488454" y="345440"/>
                  </a:lnTo>
                  <a:lnTo>
                    <a:pt x="491070" y="339090"/>
                  </a:lnTo>
                  <a:lnTo>
                    <a:pt x="493483" y="331470"/>
                  </a:lnTo>
                  <a:lnTo>
                    <a:pt x="495693" y="325120"/>
                  </a:lnTo>
                  <a:lnTo>
                    <a:pt x="497674" y="317500"/>
                  </a:lnTo>
                  <a:lnTo>
                    <a:pt x="499452" y="309880"/>
                  </a:lnTo>
                  <a:lnTo>
                    <a:pt x="501027" y="303530"/>
                  </a:lnTo>
                  <a:lnTo>
                    <a:pt x="502373" y="295910"/>
                  </a:lnTo>
                  <a:lnTo>
                    <a:pt x="503504" y="288290"/>
                  </a:lnTo>
                  <a:lnTo>
                    <a:pt x="504418" y="280670"/>
                  </a:lnTo>
                  <a:lnTo>
                    <a:pt x="505117" y="273050"/>
                  </a:lnTo>
                  <a:lnTo>
                    <a:pt x="505599" y="265430"/>
                  </a:lnTo>
                  <a:lnTo>
                    <a:pt x="505853" y="25908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0" name="Google Shape;280;p8"/>
            <p:cNvPicPr preferRelativeResize="0"/>
            <p:nvPr/>
          </p:nvPicPr>
          <p:blipFill rotWithShape="1">
            <a:blip r:embed="rId8">
              <a:alphaModFix/>
            </a:blip>
            <a:srcRect/>
            <a:stretch/>
          </p:blipFill>
          <p:spPr>
            <a:xfrm>
              <a:off x="12355596" y="784526"/>
              <a:ext cx="85033" cy="137005"/>
            </a:xfrm>
            <a:prstGeom prst="rect">
              <a:avLst/>
            </a:prstGeom>
            <a:noFill/>
            <a:ln>
              <a:noFill/>
            </a:ln>
          </p:spPr>
        </p:pic>
        <p:pic>
          <p:nvPicPr>
            <p:cNvPr id="281" name="Google Shape;281;p8"/>
            <p:cNvPicPr preferRelativeResize="0"/>
            <p:nvPr/>
          </p:nvPicPr>
          <p:blipFill rotWithShape="1">
            <a:blip r:embed="rId9">
              <a:alphaModFix/>
            </a:blip>
            <a:srcRect/>
            <a:stretch/>
          </p:blipFill>
          <p:spPr>
            <a:xfrm>
              <a:off x="13014197" y="784257"/>
              <a:ext cx="177731" cy="137209"/>
            </a:xfrm>
            <a:prstGeom prst="rect">
              <a:avLst/>
            </a:prstGeom>
            <a:noFill/>
            <a:ln>
              <a:noFill/>
            </a:ln>
          </p:spPr>
        </p:pic>
        <p:sp>
          <p:nvSpPr>
            <p:cNvPr id="282" name="Google Shape;282;p8"/>
            <p:cNvSpPr/>
            <p:nvPr/>
          </p:nvSpPr>
          <p:spPr>
            <a:xfrm>
              <a:off x="12638901" y="861605"/>
              <a:ext cx="57150" cy="57785"/>
            </a:xfrm>
            <a:custGeom>
              <a:avLst/>
              <a:gdLst/>
              <a:ahLst/>
              <a:cxnLst/>
              <a:rect l="l" t="t" r="r" b="b"/>
              <a:pathLst>
                <a:path w="57150" h="57784" extrusionOk="0">
                  <a:moveTo>
                    <a:pt x="38493" y="21463"/>
                  </a:moveTo>
                  <a:lnTo>
                    <a:pt x="36537" y="17500"/>
                  </a:lnTo>
                  <a:lnTo>
                    <a:pt x="35598" y="15709"/>
                  </a:lnTo>
                  <a:lnTo>
                    <a:pt x="34417" y="13449"/>
                  </a:lnTo>
                  <a:lnTo>
                    <a:pt x="34201" y="13042"/>
                  </a:lnTo>
                  <a:lnTo>
                    <a:pt x="34201" y="15709"/>
                  </a:lnTo>
                  <a:lnTo>
                    <a:pt x="33350" y="22631"/>
                  </a:lnTo>
                  <a:lnTo>
                    <a:pt x="32804" y="28638"/>
                  </a:lnTo>
                  <a:lnTo>
                    <a:pt x="28651" y="27393"/>
                  </a:lnTo>
                  <a:lnTo>
                    <a:pt x="25793" y="26530"/>
                  </a:lnTo>
                  <a:lnTo>
                    <a:pt x="21755" y="27393"/>
                  </a:lnTo>
                  <a:lnTo>
                    <a:pt x="21755" y="16408"/>
                  </a:lnTo>
                  <a:lnTo>
                    <a:pt x="26428" y="16637"/>
                  </a:lnTo>
                  <a:lnTo>
                    <a:pt x="28371" y="16408"/>
                  </a:lnTo>
                  <a:lnTo>
                    <a:pt x="34201" y="15709"/>
                  </a:lnTo>
                  <a:lnTo>
                    <a:pt x="34201" y="13042"/>
                  </a:lnTo>
                  <a:lnTo>
                    <a:pt x="33197" y="11112"/>
                  </a:lnTo>
                  <a:lnTo>
                    <a:pt x="24638" y="13449"/>
                  </a:lnTo>
                  <a:lnTo>
                    <a:pt x="18796" y="12827"/>
                  </a:lnTo>
                  <a:lnTo>
                    <a:pt x="18884" y="39535"/>
                  </a:lnTo>
                  <a:lnTo>
                    <a:pt x="19100" y="43903"/>
                  </a:lnTo>
                  <a:lnTo>
                    <a:pt x="21755" y="44996"/>
                  </a:lnTo>
                  <a:lnTo>
                    <a:pt x="21755" y="30581"/>
                  </a:lnTo>
                  <a:lnTo>
                    <a:pt x="29997" y="30975"/>
                  </a:lnTo>
                  <a:lnTo>
                    <a:pt x="34823" y="33147"/>
                  </a:lnTo>
                  <a:lnTo>
                    <a:pt x="32499" y="39535"/>
                  </a:lnTo>
                  <a:lnTo>
                    <a:pt x="33820" y="43662"/>
                  </a:lnTo>
                  <a:lnTo>
                    <a:pt x="37871" y="45148"/>
                  </a:lnTo>
                  <a:lnTo>
                    <a:pt x="37706" y="39382"/>
                  </a:lnTo>
                  <a:lnTo>
                    <a:pt x="36487" y="33858"/>
                  </a:lnTo>
                  <a:lnTo>
                    <a:pt x="35077" y="30581"/>
                  </a:lnTo>
                  <a:lnTo>
                    <a:pt x="34239" y="28638"/>
                  </a:lnTo>
                  <a:lnTo>
                    <a:pt x="34251" y="28473"/>
                  </a:lnTo>
                  <a:lnTo>
                    <a:pt x="35991" y="25285"/>
                  </a:lnTo>
                  <a:lnTo>
                    <a:pt x="38493" y="21463"/>
                  </a:lnTo>
                  <a:close/>
                </a:path>
                <a:path w="57150" h="57784" extrusionOk="0">
                  <a:moveTo>
                    <a:pt x="56756" y="28308"/>
                  </a:moveTo>
                  <a:lnTo>
                    <a:pt x="56134" y="22275"/>
                  </a:lnTo>
                  <a:lnTo>
                    <a:pt x="55194" y="19024"/>
                  </a:lnTo>
                  <a:lnTo>
                    <a:pt x="53200" y="14973"/>
                  </a:lnTo>
                  <a:lnTo>
                    <a:pt x="53200" y="26606"/>
                  </a:lnTo>
                  <a:lnTo>
                    <a:pt x="53200" y="30429"/>
                  </a:lnTo>
                  <a:lnTo>
                    <a:pt x="48691" y="43484"/>
                  </a:lnTo>
                  <a:lnTo>
                    <a:pt x="37782" y="51752"/>
                  </a:lnTo>
                  <a:lnTo>
                    <a:pt x="24155" y="53771"/>
                  </a:lnTo>
                  <a:lnTo>
                    <a:pt x="11557" y="48031"/>
                  </a:lnTo>
                  <a:lnTo>
                    <a:pt x="2565" y="28994"/>
                  </a:lnTo>
                  <a:lnTo>
                    <a:pt x="2628" y="26606"/>
                  </a:lnTo>
                  <a:lnTo>
                    <a:pt x="27063" y="3302"/>
                  </a:lnTo>
                  <a:lnTo>
                    <a:pt x="29159" y="3340"/>
                  </a:lnTo>
                  <a:lnTo>
                    <a:pt x="53200" y="26606"/>
                  </a:lnTo>
                  <a:lnTo>
                    <a:pt x="53200" y="14973"/>
                  </a:lnTo>
                  <a:lnTo>
                    <a:pt x="26200" y="0"/>
                  </a:lnTo>
                  <a:lnTo>
                    <a:pt x="22885" y="419"/>
                  </a:lnTo>
                  <a:lnTo>
                    <a:pt x="0" y="26200"/>
                  </a:lnTo>
                  <a:lnTo>
                    <a:pt x="0" y="31038"/>
                  </a:lnTo>
                  <a:lnTo>
                    <a:pt x="28778" y="57175"/>
                  </a:lnTo>
                  <a:lnTo>
                    <a:pt x="32118" y="56921"/>
                  </a:lnTo>
                  <a:lnTo>
                    <a:pt x="56680" y="31038"/>
                  </a:lnTo>
                  <a:lnTo>
                    <a:pt x="56756" y="28308"/>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3" name="Google Shape;283;p8"/>
            <p:cNvPicPr preferRelativeResize="0"/>
            <p:nvPr/>
          </p:nvPicPr>
          <p:blipFill rotWithShape="1">
            <a:blip r:embed="rId10">
              <a:alphaModFix/>
            </a:blip>
            <a:srcRect/>
            <a:stretch/>
          </p:blipFill>
          <p:spPr>
            <a:xfrm>
              <a:off x="12488697" y="1065556"/>
              <a:ext cx="473897" cy="138496"/>
            </a:xfrm>
            <a:prstGeom prst="rect">
              <a:avLst/>
            </a:prstGeom>
            <a:noFill/>
            <a:ln>
              <a:noFill/>
            </a:ln>
          </p:spPr>
        </p:pic>
      </p:grpSp>
      <p:sp>
        <p:nvSpPr>
          <p:cNvPr id="284" name="Google Shape;284;p8"/>
          <p:cNvSpPr/>
          <p:nvPr/>
        </p:nvSpPr>
        <p:spPr>
          <a:xfrm>
            <a:off x="5126587" y="6484852"/>
            <a:ext cx="0" cy="2772410"/>
          </a:xfrm>
          <a:custGeom>
            <a:avLst/>
            <a:gdLst/>
            <a:ahLst/>
            <a:cxnLst/>
            <a:rect l="l" t="t" r="r" b="b"/>
            <a:pathLst>
              <a:path w="120000" h="2772409" extrusionOk="0">
                <a:moveTo>
                  <a:pt x="0" y="0"/>
                </a:moveTo>
                <a:lnTo>
                  <a:pt x="0" y="2771842"/>
                </a:lnTo>
              </a:path>
            </a:pathLst>
          </a:custGeom>
          <a:noFill/>
          <a:ln w="66625" cap="flat" cmpd="sng">
            <a:solidFill>
              <a:srgbClr val="FDD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p8"/>
          <p:cNvSpPr/>
          <p:nvPr/>
        </p:nvSpPr>
        <p:spPr>
          <a:xfrm>
            <a:off x="10474673" y="2797250"/>
            <a:ext cx="7403425" cy="7600315"/>
          </a:xfrm>
          <a:custGeom>
            <a:avLst/>
            <a:gdLst/>
            <a:ahLst/>
            <a:cxnLst/>
            <a:rect l="l" t="t" r="r" b="b"/>
            <a:pathLst>
              <a:path w="4200525" h="7600315" extrusionOk="0">
                <a:moveTo>
                  <a:pt x="4200523" y="7600098"/>
                </a:moveTo>
                <a:lnTo>
                  <a:pt x="0" y="7600098"/>
                </a:lnTo>
                <a:lnTo>
                  <a:pt x="0" y="0"/>
                </a:lnTo>
                <a:lnTo>
                  <a:pt x="4200523" y="0"/>
                </a:lnTo>
                <a:lnTo>
                  <a:pt x="4200523" y="7600098"/>
                </a:lnTo>
                <a:close/>
              </a:path>
            </a:pathLst>
          </a:custGeom>
          <a:solidFill>
            <a:srgbClr val="FDD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8"/>
          <p:cNvSpPr txBox="1"/>
          <p:nvPr/>
        </p:nvSpPr>
        <p:spPr>
          <a:xfrm>
            <a:off x="5385869" y="6676150"/>
            <a:ext cx="32607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endParaRPr sz="1800">
              <a:solidFill>
                <a:schemeClr val="dk1"/>
              </a:solidFill>
              <a:latin typeface="Lato"/>
              <a:ea typeface="Lato"/>
              <a:cs typeface="Lato"/>
              <a:sym typeface="Lato"/>
            </a:endParaRPr>
          </a:p>
        </p:txBody>
      </p:sp>
      <p:sp>
        <p:nvSpPr>
          <p:cNvPr id="287" name="Google Shape;287;p8"/>
          <p:cNvSpPr txBox="1"/>
          <p:nvPr/>
        </p:nvSpPr>
        <p:spPr>
          <a:xfrm>
            <a:off x="5414371" y="6894842"/>
            <a:ext cx="3203700" cy="1952400"/>
          </a:xfrm>
          <a:prstGeom prst="rect">
            <a:avLst/>
          </a:prstGeom>
          <a:noFill/>
          <a:ln>
            <a:noFill/>
          </a:ln>
        </p:spPr>
        <p:txBody>
          <a:bodyPr spcFirstLastPara="1" wrap="square" lIns="0" tIns="12700" rIns="0" bIns="0" anchor="t" anchorCtr="0">
            <a:spAutoFit/>
          </a:bodyPr>
          <a:lstStyle/>
          <a:p>
            <a:pPr marL="0" marR="5080" lvl="0" indent="0" algn="l" rtl="0">
              <a:lnSpc>
                <a:spcPct val="150000"/>
              </a:lnSpc>
              <a:spcBef>
                <a:spcPts val="0"/>
              </a:spcBef>
              <a:spcAft>
                <a:spcPts val="0"/>
              </a:spcAft>
              <a:buNone/>
            </a:pPr>
            <a:r>
              <a:rPr lang="en-US" sz="1800" b="1">
                <a:solidFill>
                  <a:schemeClr val="dk1"/>
                </a:solidFill>
                <a:latin typeface="Lato"/>
                <a:ea typeface="Lato"/>
                <a:cs typeface="Lato"/>
                <a:sym typeface="Lato"/>
              </a:rPr>
              <a:t>Series 16 Camlocks</a:t>
            </a:r>
            <a:endParaRPr sz="1800" b="1">
              <a:solidFill>
                <a:schemeClr val="dk1"/>
              </a:solidFill>
              <a:latin typeface="Lato"/>
              <a:ea typeface="Lato"/>
              <a:cs typeface="Lato"/>
              <a:sym typeface="Lato"/>
            </a:endParaRPr>
          </a:p>
          <a:p>
            <a:pPr marL="0" marR="5080" lvl="0" indent="0" algn="l" rtl="0">
              <a:lnSpc>
                <a:spcPct val="150000"/>
              </a:lnSpc>
              <a:spcBef>
                <a:spcPts val="0"/>
              </a:spcBef>
              <a:spcAft>
                <a:spcPts val="0"/>
              </a:spcAft>
              <a:buNone/>
            </a:pPr>
            <a:r>
              <a:rPr lang="en-US" sz="1800" b="1">
                <a:solidFill>
                  <a:schemeClr val="dk1"/>
                </a:solidFill>
                <a:latin typeface="Lato"/>
                <a:ea typeface="Lato"/>
                <a:cs typeface="Lato"/>
                <a:sym typeface="Lato"/>
              </a:rPr>
              <a:t>Type W Jacket </a:t>
            </a:r>
            <a:endParaRPr sz="1800" b="1">
              <a:solidFill>
                <a:schemeClr val="dk1"/>
              </a:solidFill>
              <a:latin typeface="Lato"/>
              <a:ea typeface="Lato"/>
              <a:cs typeface="Lato"/>
              <a:sym typeface="Lato"/>
            </a:endParaRPr>
          </a:p>
          <a:p>
            <a:pPr marL="0" marR="5080" lvl="0" indent="0" algn="l" rtl="0">
              <a:lnSpc>
                <a:spcPct val="150000"/>
              </a:lnSpc>
              <a:spcBef>
                <a:spcPts val="0"/>
              </a:spcBef>
              <a:spcAft>
                <a:spcPts val="0"/>
              </a:spcAft>
              <a:buNone/>
            </a:pPr>
            <a:r>
              <a:rPr lang="en-US" sz="1800" b="1">
                <a:solidFill>
                  <a:schemeClr val="dk1"/>
                </a:solidFill>
                <a:latin typeface="Lato"/>
                <a:ea typeface="Lato"/>
                <a:cs typeface="Lato"/>
                <a:sym typeface="Lato"/>
              </a:rPr>
              <a:t>UL/CSA Listed and RoHS Approved Components</a:t>
            </a:r>
            <a:endParaRPr sz="1800" b="1">
              <a:solidFill>
                <a:schemeClr val="dk1"/>
              </a:solidFill>
              <a:latin typeface="Lato"/>
              <a:ea typeface="Lato"/>
              <a:cs typeface="Lato"/>
              <a:sym typeface="Lato"/>
            </a:endParaRPr>
          </a:p>
          <a:p>
            <a:pPr marL="0" marR="5080" lvl="0" indent="0" algn="l" rtl="0">
              <a:lnSpc>
                <a:spcPct val="184000"/>
              </a:lnSpc>
              <a:spcBef>
                <a:spcPts val="0"/>
              </a:spcBef>
              <a:spcAft>
                <a:spcPts val="0"/>
              </a:spcAft>
              <a:buNone/>
            </a:pPr>
            <a:endParaRPr sz="1800">
              <a:solidFill>
                <a:schemeClr val="dk1"/>
              </a:solidFill>
              <a:latin typeface="Lato"/>
              <a:ea typeface="Lato"/>
              <a:cs typeface="Lato"/>
              <a:sym typeface="Lato"/>
            </a:endParaRPr>
          </a:p>
        </p:txBody>
      </p:sp>
      <p:sp>
        <p:nvSpPr>
          <p:cNvPr id="288" name="Google Shape;288;p8"/>
          <p:cNvSpPr txBox="1"/>
          <p:nvPr/>
        </p:nvSpPr>
        <p:spPr>
          <a:xfrm>
            <a:off x="1028725" y="6410225"/>
            <a:ext cx="3914700" cy="3117000"/>
          </a:xfrm>
          <a:prstGeom prst="rect">
            <a:avLst/>
          </a:prstGeom>
          <a:solidFill>
            <a:srgbClr val="FDDF00"/>
          </a:solidFill>
          <a:ln>
            <a:noFill/>
          </a:ln>
        </p:spPr>
        <p:txBody>
          <a:bodyPr spcFirstLastPara="1" wrap="square" lIns="0" tIns="472425" rIns="0" bIns="0" anchor="t" anchorCtr="0">
            <a:spAutoFit/>
          </a:bodyPr>
          <a:lstStyle/>
          <a:p>
            <a:pPr marL="403225" marR="535305" lvl="0" indent="0" algn="l" rtl="0">
              <a:lnSpc>
                <a:spcPct val="110000"/>
              </a:lnSpc>
              <a:spcBef>
                <a:spcPts val="0"/>
              </a:spcBef>
              <a:spcAft>
                <a:spcPts val="0"/>
              </a:spcAft>
              <a:buNone/>
            </a:pPr>
            <a:r>
              <a:rPr lang="en-US" sz="4500" b="1">
                <a:solidFill>
                  <a:schemeClr val="dk1"/>
                </a:solidFill>
                <a:latin typeface="Lato Black"/>
                <a:ea typeface="Lato Black"/>
                <a:cs typeface="Lato Black"/>
                <a:sym typeface="Lato Black"/>
              </a:rPr>
              <a:t>EFFICIENT.  DURABLE.FLEXIBLE.</a:t>
            </a:r>
            <a:endParaRPr sz="4500" b="1">
              <a:solidFill>
                <a:schemeClr val="dk1"/>
              </a:solidFill>
              <a:latin typeface="Lato Black"/>
              <a:ea typeface="Lato Black"/>
              <a:cs typeface="Lato Black"/>
              <a:sym typeface="Lato Black"/>
            </a:endParaRPr>
          </a:p>
          <a:p>
            <a:pPr marL="403225" marR="535305" lvl="0" indent="0" algn="l" rtl="0">
              <a:lnSpc>
                <a:spcPct val="110000"/>
              </a:lnSpc>
              <a:spcBef>
                <a:spcPts val="0"/>
              </a:spcBef>
              <a:spcAft>
                <a:spcPts val="0"/>
              </a:spcAft>
              <a:buNone/>
            </a:pPr>
            <a:endParaRPr sz="2300" b="1">
              <a:solidFill>
                <a:schemeClr val="dk1"/>
              </a:solidFill>
              <a:latin typeface="Lato Black"/>
              <a:ea typeface="Lato Black"/>
              <a:cs typeface="Lato Black"/>
              <a:sym typeface="Lato Black"/>
            </a:endParaRPr>
          </a:p>
        </p:txBody>
      </p:sp>
      <p:sp>
        <p:nvSpPr>
          <p:cNvPr id="289" name="Google Shape;289;p8"/>
          <p:cNvSpPr txBox="1">
            <a:spLocks noGrp="1"/>
          </p:cNvSpPr>
          <p:nvPr>
            <p:ph type="title"/>
          </p:nvPr>
        </p:nvSpPr>
        <p:spPr>
          <a:xfrm>
            <a:off x="763978" y="949425"/>
            <a:ext cx="7562100" cy="2223000"/>
          </a:xfrm>
          <a:prstGeom prst="rect">
            <a:avLst/>
          </a:prstGeom>
          <a:noFill/>
          <a:ln>
            <a:noFill/>
          </a:ln>
        </p:spPr>
        <p:txBody>
          <a:bodyPr spcFirstLastPara="1" wrap="square" lIns="0" tIns="44450" rIns="0" bIns="0" anchor="t" anchorCtr="0">
            <a:spAutoFit/>
          </a:bodyPr>
          <a:lstStyle/>
          <a:p>
            <a:pPr marL="12700" marR="5080" lvl="0" indent="0" algn="ctr" rtl="0">
              <a:lnSpc>
                <a:spcPct val="117692"/>
              </a:lnSpc>
              <a:spcBef>
                <a:spcPts val="0"/>
              </a:spcBef>
              <a:spcAft>
                <a:spcPts val="0"/>
              </a:spcAft>
              <a:buNone/>
            </a:pPr>
            <a:r>
              <a:rPr lang="en-US"/>
              <a:t>CABLE ASSEMBLIES</a:t>
            </a:r>
            <a:endParaRPr/>
          </a:p>
        </p:txBody>
      </p:sp>
      <p:sp>
        <p:nvSpPr>
          <p:cNvPr id="290" name="Google Shape;290;p8"/>
          <p:cNvSpPr txBox="1"/>
          <p:nvPr/>
        </p:nvSpPr>
        <p:spPr>
          <a:xfrm>
            <a:off x="647726" y="3519700"/>
            <a:ext cx="8061300" cy="2369100"/>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en-US" sz="2900">
                <a:solidFill>
                  <a:srgbClr val="FDDF00"/>
                </a:solidFill>
                <a:latin typeface="Lato"/>
                <a:ea typeface="Lato"/>
                <a:cs typeface="Lato"/>
                <a:sym typeface="Lato"/>
              </a:rPr>
              <a:t>POWER DISTRIBUTION</a:t>
            </a:r>
            <a:endParaRPr sz="2900">
              <a:solidFill>
                <a:schemeClr val="dk1"/>
              </a:solidFill>
              <a:latin typeface="Lato"/>
              <a:ea typeface="Lato"/>
              <a:cs typeface="Lato"/>
              <a:sym typeface="Lato"/>
            </a:endParaRPr>
          </a:p>
          <a:p>
            <a:pPr marL="12065" marR="5080" lvl="0" indent="0" algn="ctr" rtl="0">
              <a:lnSpc>
                <a:spcPct val="113300"/>
              </a:lnSpc>
              <a:spcBef>
                <a:spcPts val="1614"/>
              </a:spcBef>
              <a:spcAft>
                <a:spcPts val="0"/>
              </a:spcAft>
              <a:buNone/>
            </a:pPr>
            <a:r>
              <a:rPr lang="en-US" sz="2000">
                <a:solidFill>
                  <a:srgbClr val="111111"/>
                </a:solidFill>
                <a:highlight>
                  <a:srgbClr val="FFFFFF"/>
                </a:highlight>
                <a:latin typeface="Roboto"/>
                <a:ea typeface="Roboto"/>
                <a:cs typeface="Roboto"/>
                <a:sym typeface="Roboto"/>
              </a:rPr>
              <a:t>Our Cable Assemblies consist of high-quality cable and Series 16 Camlocks that are designed to be used in conjunction with portable generators to provide portable, off-grid power when you need it most. We offer a broad selection of premium power cables to match nearly any temporary power application.</a:t>
            </a:r>
            <a:endParaRPr sz="2000">
              <a:solidFill>
                <a:schemeClr val="dk1"/>
              </a:solidFill>
              <a:latin typeface="Lato"/>
              <a:ea typeface="Lato"/>
              <a:cs typeface="Lato"/>
              <a:sym typeface="Lato"/>
            </a:endParaRPr>
          </a:p>
        </p:txBody>
      </p:sp>
      <p:pic>
        <p:nvPicPr>
          <p:cNvPr id="291" name="Google Shape;291;p8"/>
          <p:cNvPicPr preferRelativeResize="0"/>
          <p:nvPr/>
        </p:nvPicPr>
        <p:blipFill>
          <a:blip r:embed="rId11">
            <a:alphaModFix/>
          </a:blip>
          <a:stretch>
            <a:fillRect/>
          </a:stretch>
        </p:blipFill>
        <p:spPr>
          <a:xfrm>
            <a:off x="8440613" y="2721075"/>
            <a:ext cx="11614848" cy="77526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95"/>
        <p:cNvGrpSpPr/>
        <p:nvPr/>
      </p:nvGrpSpPr>
      <p:grpSpPr>
        <a:xfrm>
          <a:off x="0" y="0"/>
          <a:ext cx="0" cy="0"/>
          <a:chOff x="0" y="0"/>
          <a:chExt cx="0" cy="0"/>
        </a:xfrm>
      </p:grpSpPr>
      <p:grpSp>
        <p:nvGrpSpPr>
          <p:cNvPr id="296" name="Google Shape;296;g2b45c97442c_0_3"/>
          <p:cNvGrpSpPr/>
          <p:nvPr/>
        </p:nvGrpSpPr>
        <p:grpSpPr>
          <a:xfrm>
            <a:off x="10759199" y="267783"/>
            <a:ext cx="7528800" cy="1209673"/>
            <a:chOff x="10759199" y="267783"/>
            <a:chExt cx="7528800" cy="1209673"/>
          </a:xfrm>
        </p:grpSpPr>
        <p:pic>
          <p:nvPicPr>
            <p:cNvPr id="297" name="Google Shape;297;g2b45c97442c_0_3"/>
            <p:cNvPicPr preferRelativeResize="0"/>
            <p:nvPr/>
          </p:nvPicPr>
          <p:blipFill rotWithShape="1">
            <a:blip r:embed="rId3">
              <a:alphaModFix/>
            </a:blip>
            <a:srcRect/>
            <a:stretch/>
          </p:blipFill>
          <p:spPr>
            <a:xfrm>
              <a:off x="10759199" y="267783"/>
              <a:ext cx="7528800" cy="1209673"/>
            </a:xfrm>
            <a:prstGeom prst="rect">
              <a:avLst/>
            </a:prstGeom>
            <a:noFill/>
            <a:ln>
              <a:noFill/>
            </a:ln>
          </p:spPr>
        </p:pic>
        <p:pic>
          <p:nvPicPr>
            <p:cNvPr id="298" name="Google Shape;298;g2b45c97442c_0_3"/>
            <p:cNvPicPr preferRelativeResize="0"/>
            <p:nvPr/>
          </p:nvPicPr>
          <p:blipFill rotWithShape="1">
            <a:blip r:embed="rId4">
              <a:alphaModFix/>
            </a:blip>
            <a:srcRect/>
            <a:stretch/>
          </p:blipFill>
          <p:spPr>
            <a:xfrm>
              <a:off x="14330169" y="537554"/>
              <a:ext cx="1514825" cy="657307"/>
            </a:xfrm>
            <a:prstGeom prst="rect">
              <a:avLst/>
            </a:prstGeom>
            <a:noFill/>
            <a:ln>
              <a:noFill/>
            </a:ln>
          </p:spPr>
        </p:pic>
        <p:pic>
          <p:nvPicPr>
            <p:cNvPr id="299" name="Google Shape;299;g2b45c97442c_0_3"/>
            <p:cNvPicPr preferRelativeResize="0"/>
            <p:nvPr/>
          </p:nvPicPr>
          <p:blipFill rotWithShape="1">
            <a:blip r:embed="rId5">
              <a:alphaModFix/>
            </a:blip>
            <a:srcRect/>
            <a:stretch/>
          </p:blipFill>
          <p:spPr>
            <a:xfrm>
              <a:off x="15919839" y="487853"/>
              <a:ext cx="2209796" cy="761999"/>
            </a:xfrm>
            <a:prstGeom prst="rect">
              <a:avLst/>
            </a:prstGeom>
            <a:noFill/>
            <a:ln>
              <a:noFill/>
            </a:ln>
          </p:spPr>
        </p:pic>
        <p:pic>
          <p:nvPicPr>
            <p:cNvPr id="300" name="Google Shape;300;g2b45c97442c_0_3"/>
            <p:cNvPicPr preferRelativeResize="0"/>
            <p:nvPr/>
          </p:nvPicPr>
          <p:blipFill rotWithShape="1">
            <a:blip r:embed="rId6">
              <a:alphaModFix/>
            </a:blip>
            <a:srcRect/>
            <a:stretch/>
          </p:blipFill>
          <p:spPr>
            <a:xfrm>
              <a:off x="13373870" y="487784"/>
              <a:ext cx="761947" cy="761947"/>
            </a:xfrm>
            <a:prstGeom prst="rect">
              <a:avLst/>
            </a:prstGeom>
            <a:noFill/>
            <a:ln>
              <a:noFill/>
            </a:ln>
          </p:spPr>
        </p:pic>
        <p:pic>
          <p:nvPicPr>
            <p:cNvPr id="301" name="Google Shape;301;g2b45c97442c_0_3"/>
            <p:cNvPicPr preferRelativeResize="0"/>
            <p:nvPr/>
          </p:nvPicPr>
          <p:blipFill rotWithShape="1">
            <a:blip r:embed="rId7">
              <a:alphaModFix/>
            </a:blip>
            <a:srcRect/>
            <a:stretch/>
          </p:blipFill>
          <p:spPr>
            <a:xfrm>
              <a:off x="11134337" y="762190"/>
              <a:ext cx="990599" cy="238123"/>
            </a:xfrm>
            <a:prstGeom prst="rect">
              <a:avLst/>
            </a:prstGeom>
            <a:noFill/>
            <a:ln>
              <a:noFill/>
            </a:ln>
          </p:spPr>
        </p:pic>
        <p:sp>
          <p:nvSpPr>
            <p:cNvPr id="302" name="Google Shape;302;g2b45c97442c_0_3"/>
            <p:cNvSpPr/>
            <p:nvPr/>
          </p:nvSpPr>
          <p:spPr>
            <a:xfrm>
              <a:off x="12473458" y="528357"/>
              <a:ext cx="506095" cy="506730"/>
            </a:xfrm>
            <a:custGeom>
              <a:avLst/>
              <a:gdLst/>
              <a:ahLst/>
              <a:cxnLst/>
              <a:rect l="l" t="t" r="r" b="b"/>
              <a:pathLst>
                <a:path w="506095" h="506730" extrusionOk="0">
                  <a:moveTo>
                    <a:pt x="256489" y="275043"/>
                  </a:moveTo>
                  <a:lnTo>
                    <a:pt x="256159" y="266700"/>
                  </a:lnTo>
                  <a:lnTo>
                    <a:pt x="256159" y="118706"/>
                  </a:lnTo>
                  <a:lnTo>
                    <a:pt x="208991" y="118706"/>
                  </a:lnTo>
                  <a:lnTo>
                    <a:pt x="208991" y="269036"/>
                  </a:lnTo>
                  <a:lnTo>
                    <a:pt x="209321" y="271475"/>
                  </a:lnTo>
                  <a:lnTo>
                    <a:pt x="209080" y="273850"/>
                  </a:lnTo>
                  <a:lnTo>
                    <a:pt x="193586" y="286854"/>
                  </a:lnTo>
                  <a:lnTo>
                    <a:pt x="191160" y="286486"/>
                  </a:lnTo>
                  <a:lnTo>
                    <a:pt x="189166" y="286461"/>
                  </a:lnTo>
                  <a:lnTo>
                    <a:pt x="176898" y="272897"/>
                  </a:lnTo>
                  <a:lnTo>
                    <a:pt x="177076" y="270903"/>
                  </a:lnTo>
                  <a:lnTo>
                    <a:pt x="177076" y="118554"/>
                  </a:lnTo>
                  <a:lnTo>
                    <a:pt x="129908" y="118554"/>
                  </a:lnTo>
                  <a:lnTo>
                    <a:pt x="129933" y="267195"/>
                  </a:lnTo>
                  <a:lnTo>
                    <a:pt x="145897" y="307314"/>
                  </a:lnTo>
                  <a:lnTo>
                    <a:pt x="181279" y="322313"/>
                  </a:lnTo>
                  <a:lnTo>
                    <a:pt x="195948" y="322897"/>
                  </a:lnTo>
                  <a:lnTo>
                    <a:pt x="210718" y="321665"/>
                  </a:lnTo>
                  <a:lnTo>
                    <a:pt x="248475" y="298450"/>
                  </a:lnTo>
                  <a:lnTo>
                    <a:pt x="255016" y="283070"/>
                  </a:lnTo>
                  <a:lnTo>
                    <a:pt x="256489" y="275043"/>
                  </a:lnTo>
                  <a:close/>
                </a:path>
                <a:path w="506095" h="506730" extrusionOk="0">
                  <a:moveTo>
                    <a:pt x="378688" y="350278"/>
                  </a:moveTo>
                  <a:lnTo>
                    <a:pt x="321310" y="350278"/>
                  </a:lnTo>
                  <a:lnTo>
                    <a:pt x="321310" y="190207"/>
                  </a:lnTo>
                  <a:lnTo>
                    <a:pt x="274637" y="190207"/>
                  </a:lnTo>
                  <a:lnTo>
                    <a:pt x="274637" y="350278"/>
                  </a:lnTo>
                  <a:lnTo>
                    <a:pt x="274675" y="389661"/>
                  </a:lnTo>
                  <a:lnTo>
                    <a:pt x="378688" y="389661"/>
                  </a:lnTo>
                  <a:lnTo>
                    <a:pt x="378688" y="350278"/>
                  </a:lnTo>
                  <a:close/>
                </a:path>
                <a:path w="506095" h="506730" extrusionOk="0">
                  <a:moveTo>
                    <a:pt x="505853" y="259080"/>
                  </a:moveTo>
                  <a:lnTo>
                    <a:pt x="503859" y="220980"/>
                  </a:lnTo>
                  <a:lnTo>
                    <a:pt x="501523" y="207010"/>
                  </a:lnTo>
                  <a:lnTo>
                    <a:pt x="500037" y="199390"/>
                  </a:lnTo>
                  <a:lnTo>
                    <a:pt x="498335" y="191770"/>
                  </a:lnTo>
                  <a:lnTo>
                    <a:pt x="496417" y="184150"/>
                  </a:lnTo>
                  <a:lnTo>
                    <a:pt x="494284" y="177800"/>
                  </a:lnTo>
                  <a:lnTo>
                    <a:pt x="491947" y="170180"/>
                  </a:lnTo>
                  <a:lnTo>
                    <a:pt x="489407" y="163830"/>
                  </a:lnTo>
                  <a:lnTo>
                    <a:pt x="486651" y="156210"/>
                  </a:lnTo>
                  <a:lnTo>
                    <a:pt x="483692" y="149860"/>
                  </a:lnTo>
                  <a:lnTo>
                    <a:pt x="480542" y="143510"/>
                  </a:lnTo>
                  <a:lnTo>
                    <a:pt x="477189" y="135890"/>
                  </a:lnTo>
                  <a:lnTo>
                    <a:pt x="473646" y="129540"/>
                  </a:lnTo>
                  <a:lnTo>
                    <a:pt x="469900" y="123190"/>
                  </a:lnTo>
                  <a:lnTo>
                    <a:pt x="465975" y="116840"/>
                  </a:lnTo>
                  <a:lnTo>
                    <a:pt x="461873" y="110490"/>
                  </a:lnTo>
                  <a:lnTo>
                    <a:pt x="461302" y="109651"/>
                  </a:lnTo>
                  <a:lnTo>
                    <a:pt x="461302" y="251460"/>
                  </a:lnTo>
                  <a:lnTo>
                    <a:pt x="461238" y="259080"/>
                  </a:lnTo>
                  <a:lnTo>
                    <a:pt x="456603" y="298450"/>
                  </a:lnTo>
                  <a:lnTo>
                    <a:pt x="444030" y="337820"/>
                  </a:lnTo>
                  <a:lnTo>
                    <a:pt x="434924" y="355600"/>
                  </a:lnTo>
                  <a:lnTo>
                    <a:pt x="427875" y="367030"/>
                  </a:lnTo>
                  <a:lnTo>
                    <a:pt x="402348" y="400050"/>
                  </a:lnTo>
                  <a:lnTo>
                    <a:pt x="397510" y="403860"/>
                  </a:lnTo>
                  <a:lnTo>
                    <a:pt x="387362" y="414020"/>
                  </a:lnTo>
                  <a:lnTo>
                    <a:pt x="353631" y="436880"/>
                  </a:lnTo>
                  <a:lnTo>
                    <a:pt x="347599" y="439420"/>
                  </a:lnTo>
                  <a:lnTo>
                    <a:pt x="335229" y="445770"/>
                  </a:lnTo>
                  <a:lnTo>
                    <a:pt x="328917" y="448310"/>
                  </a:lnTo>
                  <a:lnTo>
                    <a:pt x="316026" y="452120"/>
                  </a:lnTo>
                  <a:lnTo>
                    <a:pt x="309486" y="454660"/>
                  </a:lnTo>
                  <a:lnTo>
                    <a:pt x="276009" y="461010"/>
                  </a:lnTo>
                  <a:lnTo>
                    <a:pt x="269227" y="461010"/>
                  </a:lnTo>
                  <a:lnTo>
                    <a:pt x="255587" y="462280"/>
                  </a:lnTo>
                  <a:lnTo>
                    <a:pt x="248767" y="462280"/>
                  </a:lnTo>
                  <a:lnTo>
                    <a:pt x="235140" y="461010"/>
                  </a:lnTo>
                  <a:lnTo>
                    <a:pt x="228358" y="461010"/>
                  </a:lnTo>
                  <a:lnTo>
                    <a:pt x="208191" y="457200"/>
                  </a:lnTo>
                  <a:lnTo>
                    <a:pt x="194983" y="453390"/>
                  </a:lnTo>
                  <a:lnTo>
                    <a:pt x="188480" y="452120"/>
                  </a:lnTo>
                  <a:lnTo>
                    <a:pt x="169405" y="444500"/>
                  </a:lnTo>
                  <a:lnTo>
                    <a:pt x="157124" y="438150"/>
                  </a:lnTo>
                  <a:lnTo>
                    <a:pt x="151142" y="434340"/>
                  </a:lnTo>
                  <a:lnTo>
                    <a:pt x="139509" y="427990"/>
                  </a:lnTo>
                  <a:lnTo>
                    <a:pt x="133883" y="424180"/>
                  </a:lnTo>
                  <a:lnTo>
                    <a:pt x="123012" y="415290"/>
                  </a:lnTo>
                  <a:lnTo>
                    <a:pt x="117792" y="411480"/>
                  </a:lnTo>
                  <a:lnTo>
                    <a:pt x="107784" y="402590"/>
                  </a:lnTo>
                  <a:lnTo>
                    <a:pt x="103022" y="397510"/>
                  </a:lnTo>
                  <a:lnTo>
                    <a:pt x="93980" y="387350"/>
                  </a:lnTo>
                  <a:lnTo>
                    <a:pt x="89725" y="381000"/>
                  </a:lnTo>
                  <a:lnTo>
                    <a:pt x="81724" y="370840"/>
                  </a:lnTo>
                  <a:lnTo>
                    <a:pt x="78016" y="364490"/>
                  </a:lnTo>
                  <a:lnTo>
                    <a:pt x="71158" y="353060"/>
                  </a:lnTo>
                  <a:lnTo>
                    <a:pt x="68021" y="346710"/>
                  </a:lnTo>
                  <a:lnTo>
                    <a:pt x="53530" y="308610"/>
                  </a:lnTo>
                  <a:lnTo>
                    <a:pt x="46812" y="267970"/>
                  </a:lnTo>
                  <a:lnTo>
                    <a:pt x="46469" y="247650"/>
                  </a:lnTo>
                  <a:lnTo>
                    <a:pt x="47358" y="233680"/>
                  </a:lnTo>
                  <a:lnTo>
                    <a:pt x="55359" y="194310"/>
                  </a:lnTo>
                  <a:lnTo>
                    <a:pt x="73825" y="151130"/>
                  </a:lnTo>
                  <a:lnTo>
                    <a:pt x="94907" y="121920"/>
                  </a:lnTo>
                  <a:lnTo>
                    <a:pt x="103098" y="111760"/>
                  </a:lnTo>
                  <a:lnTo>
                    <a:pt x="140804" y="81280"/>
                  </a:lnTo>
                  <a:lnTo>
                    <a:pt x="184835" y="58420"/>
                  </a:lnTo>
                  <a:lnTo>
                    <a:pt x="220510" y="49530"/>
                  </a:lnTo>
                  <a:lnTo>
                    <a:pt x="220827" y="49530"/>
                  </a:lnTo>
                  <a:lnTo>
                    <a:pt x="251587" y="46990"/>
                  </a:lnTo>
                  <a:lnTo>
                    <a:pt x="266979" y="46990"/>
                  </a:lnTo>
                  <a:lnTo>
                    <a:pt x="297649" y="52070"/>
                  </a:lnTo>
                  <a:lnTo>
                    <a:pt x="312585" y="55880"/>
                  </a:lnTo>
                  <a:lnTo>
                    <a:pt x="341477" y="66040"/>
                  </a:lnTo>
                  <a:lnTo>
                    <a:pt x="347662" y="69850"/>
                  </a:lnTo>
                  <a:lnTo>
                    <a:pt x="353695" y="72390"/>
                  </a:lnTo>
                  <a:lnTo>
                    <a:pt x="387413" y="95250"/>
                  </a:lnTo>
                  <a:lnTo>
                    <a:pt x="397560" y="105410"/>
                  </a:lnTo>
                  <a:lnTo>
                    <a:pt x="402399" y="109220"/>
                  </a:lnTo>
                  <a:lnTo>
                    <a:pt x="411607" y="119380"/>
                  </a:lnTo>
                  <a:lnTo>
                    <a:pt x="415950" y="124460"/>
                  </a:lnTo>
                  <a:lnTo>
                    <a:pt x="424116" y="135890"/>
                  </a:lnTo>
                  <a:lnTo>
                    <a:pt x="427913" y="140970"/>
                  </a:lnTo>
                  <a:lnTo>
                    <a:pt x="434962" y="153670"/>
                  </a:lnTo>
                  <a:lnTo>
                    <a:pt x="438188" y="158750"/>
                  </a:lnTo>
                  <a:lnTo>
                    <a:pt x="444055" y="171450"/>
                  </a:lnTo>
                  <a:lnTo>
                    <a:pt x="456615" y="210820"/>
                  </a:lnTo>
                  <a:lnTo>
                    <a:pt x="461302" y="251460"/>
                  </a:lnTo>
                  <a:lnTo>
                    <a:pt x="461302" y="109651"/>
                  </a:lnTo>
                  <a:lnTo>
                    <a:pt x="457568" y="104140"/>
                  </a:lnTo>
                  <a:lnTo>
                    <a:pt x="453097" y="99060"/>
                  </a:lnTo>
                  <a:lnTo>
                    <a:pt x="448449" y="92710"/>
                  </a:lnTo>
                  <a:lnTo>
                    <a:pt x="443636" y="87630"/>
                  </a:lnTo>
                  <a:lnTo>
                    <a:pt x="438658" y="81280"/>
                  </a:lnTo>
                  <a:lnTo>
                    <a:pt x="433514" y="76200"/>
                  </a:lnTo>
                  <a:lnTo>
                    <a:pt x="405549" y="52070"/>
                  </a:lnTo>
                  <a:lnTo>
                    <a:pt x="399529" y="46990"/>
                  </a:lnTo>
                  <a:lnTo>
                    <a:pt x="393395" y="43180"/>
                  </a:lnTo>
                  <a:lnTo>
                    <a:pt x="387121" y="39370"/>
                  </a:lnTo>
                  <a:lnTo>
                    <a:pt x="380746" y="34290"/>
                  </a:lnTo>
                  <a:lnTo>
                    <a:pt x="374269" y="31750"/>
                  </a:lnTo>
                  <a:lnTo>
                    <a:pt x="360972" y="24130"/>
                  </a:lnTo>
                  <a:lnTo>
                    <a:pt x="347306" y="19050"/>
                  </a:lnTo>
                  <a:lnTo>
                    <a:pt x="340347" y="15240"/>
                  </a:lnTo>
                  <a:lnTo>
                    <a:pt x="333311" y="12700"/>
                  </a:lnTo>
                  <a:lnTo>
                    <a:pt x="326212" y="11430"/>
                  </a:lnTo>
                  <a:lnTo>
                    <a:pt x="319049" y="8890"/>
                  </a:lnTo>
                  <a:lnTo>
                    <a:pt x="311823" y="7620"/>
                  </a:lnTo>
                  <a:lnTo>
                    <a:pt x="288988" y="2540"/>
                  </a:lnTo>
                  <a:lnTo>
                    <a:pt x="266052" y="0"/>
                  </a:lnTo>
                  <a:lnTo>
                    <a:pt x="241300" y="0"/>
                  </a:lnTo>
                  <a:lnTo>
                    <a:pt x="208661" y="3810"/>
                  </a:lnTo>
                  <a:lnTo>
                    <a:pt x="157302" y="19050"/>
                  </a:lnTo>
                  <a:lnTo>
                    <a:pt x="119519" y="38100"/>
                  </a:lnTo>
                  <a:lnTo>
                    <a:pt x="85458" y="63500"/>
                  </a:lnTo>
                  <a:lnTo>
                    <a:pt x="56108" y="95250"/>
                  </a:lnTo>
                  <a:lnTo>
                    <a:pt x="49415" y="102870"/>
                  </a:lnTo>
                  <a:lnTo>
                    <a:pt x="43103" y="111760"/>
                  </a:lnTo>
                  <a:lnTo>
                    <a:pt x="37198" y="121920"/>
                  </a:lnTo>
                  <a:lnTo>
                    <a:pt x="31673" y="130810"/>
                  </a:lnTo>
                  <a:lnTo>
                    <a:pt x="26568" y="140970"/>
                  </a:lnTo>
                  <a:lnTo>
                    <a:pt x="21894" y="151130"/>
                  </a:lnTo>
                  <a:lnTo>
                    <a:pt x="17653" y="160020"/>
                  </a:lnTo>
                  <a:lnTo>
                    <a:pt x="5130" y="201930"/>
                  </a:lnTo>
                  <a:lnTo>
                    <a:pt x="25" y="246380"/>
                  </a:lnTo>
                  <a:lnTo>
                    <a:pt x="0" y="259080"/>
                  </a:lnTo>
                  <a:lnTo>
                    <a:pt x="292" y="267970"/>
                  </a:lnTo>
                  <a:lnTo>
                    <a:pt x="6502" y="311150"/>
                  </a:lnTo>
                  <a:lnTo>
                    <a:pt x="20053" y="353060"/>
                  </a:lnTo>
                  <a:lnTo>
                    <a:pt x="29476" y="372110"/>
                  </a:lnTo>
                  <a:lnTo>
                    <a:pt x="34823" y="382270"/>
                  </a:lnTo>
                  <a:lnTo>
                    <a:pt x="60159" y="417830"/>
                  </a:lnTo>
                  <a:lnTo>
                    <a:pt x="65074" y="422910"/>
                  </a:lnTo>
                  <a:lnTo>
                    <a:pt x="70154" y="429260"/>
                  </a:lnTo>
                  <a:lnTo>
                    <a:pt x="75387" y="434340"/>
                  </a:lnTo>
                  <a:lnTo>
                    <a:pt x="80784" y="439420"/>
                  </a:lnTo>
                  <a:lnTo>
                    <a:pt x="86334" y="444500"/>
                  </a:lnTo>
                  <a:lnTo>
                    <a:pt x="92011" y="448310"/>
                  </a:lnTo>
                  <a:lnTo>
                    <a:pt x="97840" y="453390"/>
                  </a:lnTo>
                  <a:lnTo>
                    <a:pt x="135445" y="477520"/>
                  </a:lnTo>
                  <a:lnTo>
                    <a:pt x="148844" y="483870"/>
                  </a:lnTo>
                  <a:lnTo>
                    <a:pt x="155689" y="487680"/>
                  </a:lnTo>
                  <a:lnTo>
                    <a:pt x="176707" y="495300"/>
                  </a:lnTo>
                  <a:lnTo>
                    <a:pt x="183845" y="496570"/>
                  </a:lnTo>
                  <a:lnTo>
                    <a:pt x="191058" y="499110"/>
                  </a:lnTo>
                  <a:lnTo>
                    <a:pt x="227749" y="505460"/>
                  </a:lnTo>
                  <a:lnTo>
                    <a:pt x="235178" y="505460"/>
                  </a:lnTo>
                  <a:lnTo>
                    <a:pt x="242620" y="506730"/>
                  </a:lnTo>
                  <a:lnTo>
                    <a:pt x="264985" y="506730"/>
                  </a:lnTo>
                  <a:lnTo>
                    <a:pt x="272427" y="505460"/>
                  </a:lnTo>
                  <a:lnTo>
                    <a:pt x="279857" y="505460"/>
                  </a:lnTo>
                  <a:lnTo>
                    <a:pt x="316496" y="499110"/>
                  </a:lnTo>
                  <a:lnTo>
                    <a:pt x="337883" y="491490"/>
                  </a:lnTo>
                  <a:lnTo>
                    <a:pt x="358584" y="483870"/>
                  </a:lnTo>
                  <a:lnTo>
                    <a:pt x="371944" y="476250"/>
                  </a:lnTo>
                  <a:lnTo>
                    <a:pt x="378472" y="473710"/>
                  </a:lnTo>
                  <a:lnTo>
                    <a:pt x="384886" y="469900"/>
                  </a:lnTo>
                  <a:lnTo>
                    <a:pt x="391198" y="464820"/>
                  </a:lnTo>
                  <a:lnTo>
                    <a:pt x="395312" y="462280"/>
                  </a:lnTo>
                  <a:lnTo>
                    <a:pt x="397383" y="461010"/>
                  </a:lnTo>
                  <a:lnTo>
                    <a:pt x="403428" y="457200"/>
                  </a:lnTo>
                  <a:lnTo>
                    <a:pt x="409359" y="452120"/>
                  </a:lnTo>
                  <a:lnTo>
                    <a:pt x="415163" y="448310"/>
                  </a:lnTo>
                  <a:lnTo>
                    <a:pt x="420801" y="443230"/>
                  </a:lnTo>
                  <a:lnTo>
                    <a:pt x="426313" y="438150"/>
                  </a:lnTo>
                  <a:lnTo>
                    <a:pt x="431660" y="433070"/>
                  </a:lnTo>
                  <a:lnTo>
                    <a:pt x="436867" y="426720"/>
                  </a:lnTo>
                  <a:lnTo>
                    <a:pt x="441896" y="421640"/>
                  </a:lnTo>
                  <a:lnTo>
                    <a:pt x="446773" y="416560"/>
                  </a:lnTo>
                  <a:lnTo>
                    <a:pt x="451472" y="410210"/>
                  </a:lnTo>
                  <a:lnTo>
                    <a:pt x="456018" y="403860"/>
                  </a:lnTo>
                  <a:lnTo>
                    <a:pt x="460375" y="398780"/>
                  </a:lnTo>
                  <a:lnTo>
                    <a:pt x="479374" y="365760"/>
                  </a:lnTo>
                  <a:lnTo>
                    <a:pt x="482600" y="359410"/>
                  </a:lnTo>
                  <a:lnTo>
                    <a:pt x="485635" y="353060"/>
                  </a:lnTo>
                  <a:lnTo>
                    <a:pt x="488454" y="345440"/>
                  </a:lnTo>
                  <a:lnTo>
                    <a:pt x="491070" y="339090"/>
                  </a:lnTo>
                  <a:lnTo>
                    <a:pt x="493483" y="331470"/>
                  </a:lnTo>
                  <a:lnTo>
                    <a:pt x="495693" y="325120"/>
                  </a:lnTo>
                  <a:lnTo>
                    <a:pt x="497674" y="317500"/>
                  </a:lnTo>
                  <a:lnTo>
                    <a:pt x="499452" y="309880"/>
                  </a:lnTo>
                  <a:lnTo>
                    <a:pt x="501027" y="303530"/>
                  </a:lnTo>
                  <a:lnTo>
                    <a:pt x="502373" y="295910"/>
                  </a:lnTo>
                  <a:lnTo>
                    <a:pt x="503504" y="288290"/>
                  </a:lnTo>
                  <a:lnTo>
                    <a:pt x="504418" y="280670"/>
                  </a:lnTo>
                  <a:lnTo>
                    <a:pt x="505117" y="273050"/>
                  </a:lnTo>
                  <a:lnTo>
                    <a:pt x="505599" y="265430"/>
                  </a:lnTo>
                  <a:lnTo>
                    <a:pt x="505853" y="25908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03" name="Google Shape;303;g2b45c97442c_0_3"/>
            <p:cNvPicPr preferRelativeResize="0"/>
            <p:nvPr/>
          </p:nvPicPr>
          <p:blipFill rotWithShape="1">
            <a:blip r:embed="rId8">
              <a:alphaModFix/>
            </a:blip>
            <a:srcRect/>
            <a:stretch/>
          </p:blipFill>
          <p:spPr>
            <a:xfrm>
              <a:off x="12355596" y="784526"/>
              <a:ext cx="85033" cy="137005"/>
            </a:xfrm>
            <a:prstGeom prst="rect">
              <a:avLst/>
            </a:prstGeom>
            <a:noFill/>
            <a:ln>
              <a:noFill/>
            </a:ln>
          </p:spPr>
        </p:pic>
        <p:pic>
          <p:nvPicPr>
            <p:cNvPr id="304" name="Google Shape;304;g2b45c97442c_0_3"/>
            <p:cNvPicPr preferRelativeResize="0"/>
            <p:nvPr/>
          </p:nvPicPr>
          <p:blipFill rotWithShape="1">
            <a:blip r:embed="rId9">
              <a:alphaModFix/>
            </a:blip>
            <a:srcRect/>
            <a:stretch/>
          </p:blipFill>
          <p:spPr>
            <a:xfrm>
              <a:off x="13014197" y="784257"/>
              <a:ext cx="177731" cy="137209"/>
            </a:xfrm>
            <a:prstGeom prst="rect">
              <a:avLst/>
            </a:prstGeom>
            <a:noFill/>
            <a:ln>
              <a:noFill/>
            </a:ln>
          </p:spPr>
        </p:pic>
        <p:sp>
          <p:nvSpPr>
            <p:cNvPr id="305" name="Google Shape;305;g2b45c97442c_0_3"/>
            <p:cNvSpPr/>
            <p:nvPr/>
          </p:nvSpPr>
          <p:spPr>
            <a:xfrm>
              <a:off x="12638901" y="861605"/>
              <a:ext cx="57150" cy="57784"/>
            </a:xfrm>
            <a:custGeom>
              <a:avLst/>
              <a:gdLst/>
              <a:ahLst/>
              <a:cxnLst/>
              <a:rect l="l" t="t" r="r" b="b"/>
              <a:pathLst>
                <a:path w="57150" h="57784" extrusionOk="0">
                  <a:moveTo>
                    <a:pt x="38493" y="21463"/>
                  </a:moveTo>
                  <a:lnTo>
                    <a:pt x="36537" y="17500"/>
                  </a:lnTo>
                  <a:lnTo>
                    <a:pt x="35598" y="15709"/>
                  </a:lnTo>
                  <a:lnTo>
                    <a:pt x="34417" y="13449"/>
                  </a:lnTo>
                  <a:lnTo>
                    <a:pt x="34201" y="13042"/>
                  </a:lnTo>
                  <a:lnTo>
                    <a:pt x="34201" y="15709"/>
                  </a:lnTo>
                  <a:lnTo>
                    <a:pt x="33350" y="22631"/>
                  </a:lnTo>
                  <a:lnTo>
                    <a:pt x="32804" y="28638"/>
                  </a:lnTo>
                  <a:lnTo>
                    <a:pt x="28651" y="27393"/>
                  </a:lnTo>
                  <a:lnTo>
                    <a:pt x="25793" y="26530"/>
                  </a:lnTo>
                  <a:lnTo>
                    <a:pt x="21755" y="27393"/>
                  </a:lnTo>
                  <a:lnTo>
                    <a:pt x="21755" y="16408"/>
                  </a:lnTo>
                  <a:lnTo>
                    <a:pt x="26428" y="16637"/>
                  </a:lnTo>
                  <a:lnTo>
                    <a:pt x="28371" y="16408"/>
                  </a:lnTo>
                  <a:lnTo>
                    <a:pt x="34201" y="15709"/>
                  </a:lnTo>
                  <a:lnTo>
                    <a:pt x="34201" y="13042"/>
                  </a:lnTo>
                  <a:lnTo>
                    <a:pt x="33197" y="11112"/>
                  </a:lnTo>
                  <a:lnTo>
                    <a:pt x="24638" y="13449"/>
                  </a:lnTo>
                  <a:lnTo>
                    <a:pt x="18796" y="12827"/>
                  </a:lnTo>
                  <a:lnTo>
                    <a:pt x="18884" y="39535"/>
                  </a:lnTo>
                  <a:lnTo>
                    <a:pt x="19100" y="43903"/>
                  </a:lnTo>
                  <a:lnTo>
                    <a:pt x="21755" y="44996"/>
                  </a:lnTo>
                  <a:lnTo>
                    <a:pt x="21755" y="30581"/>
                  </a:lnTo>
                  <a:lnTo>
                    <a:pt x="29997" y="30975"/>
                  </a:lnTo>
                  <a:lnTo>
                    <a:pt x="34823" y="33147"/>
                  </a:lnTo>
                  <a:lnTo>
                    <a:pt x="32499" y="39535"/>
                  </a:lnTo>
                  <a:lnTo>
                    <a:pt x="33820" y="43662"/>
                  </a:lnTo>
                  <a:lnTo>
                    <a:pt x="37871" y="45148"/>
                  </a:lnTo>
                  <a:lnTo>
                    <a:pt x="37706" y="39382"/>
                  </a:lnTo>
                  <a:lnTo>
                    <a:pt x="36487" y="33858"/>
                  </a:lnTo>
                  <a:lnTo>
                    <a:pt x="35077" y="30581"/>
                  </a:lnTo>
                  <a:lnTo>
                    <a:pt x="34239" y="28638"/>
                  </a:lnTo>
                  <a:lnTo>
                    <a:pt x="34251" y="28473"/>
                  </a:lnTo>
                  <a:lnTo>
                    <a:pt x="35991" y="25285"/>
                  </a:lnTo>
                  <a:lnTo>
                    <a:pt x="38493" y="21463"/>
                  </a:lnTo>
                  <a:close/>
                </a:path>
                <a:path w="57150" h="57784" extrusionOk="0">
                  <a:moveTo>
                    <a:pt x="56756" y="28308"/>
                  </a:moveTo>
                  <a:lnTo>
                    <a:pt x="56134" y="22275"/>
                  </a:lnTo>
                  <a:lnTo>
                    <a:pt x="55194" y="19024"/>
                  </a:lnTo>
                  <a:lnTo>
                    <a:pt x="53200" y="14973"/>
                  </a:lnTo>
                  <a:lnTo>
                    <a:pt x="53200" y="26606"/>
                  </a:lnTo>
                  <a:lnTo>
                    <a:pt x="53200" y="30429"/>
                  </a:lnTo>
                  <a:lnTo>
                    <a:pt x="48691" y="43484"/>
                  </a:lnTo>
                  <a:lnTo>
                    <a:pt x="37782" y="51752"/>
                  </a:lnTo>
                  <a:lnTo>
                    <a:pt x="24155" y="53771"/>
                  </a:lnTo>
                  <a:lnTo>
                    <a:pt x="11557" y="48031"/>
                  </a:lnTo>
                  <a:lnTo>
                    <a:pt x="2565" y="28994"/>
                  </a:lnTo>
                  <a:lnTo>
                    <a:pt x="2628" y="26606"/>
                  </a:lnTo>
                  <a:lnTo>
                    <a:pt x="27063" y="3302"/>
                  </a:lnTo>
                  <a:lnTo>
                    <a:pt x="29159" y="3340"/>
                  </a:lnTo>
                  <a:lnTo>
                    <a:pt x="53200" y="26606"/>
                  </a:lnTo>
                  <a:lnTo>
                    <a:pt x="53200" y="14973"/>
                  </a:lnTo>
                  <a:lnTo>
                    <a:pt x="26200" y="0"/>
                  </a:lnTo>
                  <a:lnTo>
                    <a:pt x="22885" y="419"/>
                  </a:lnTo>
                  <a:lnTo>
                    <a:pt x="0" y="26200"/>
                  </a:lnTo>
                  <a:lnTo>
                    <a:pt x="0" y="31038"/>
                  </a:lnTo>
                  <a:lnTo>
                    <a:pt x="28778" y="57175"/>
                  </a:lnTo>
                  <a:lnTo>
                    <a:pt x="32118" y="56921"/>
                  </a:lnTo>
                  <a:lnTo>
                    <a:pt x="56680" y="31038"/>
                  </a:lnTo>
                  <a:lnTo>
                    <a:pt x="56756" y="28308"/>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06" name="Google Shape;306;g2b45c97442c_0_3"/>
            <p:cNvPicPr preferRelativeResize="0"/>
            <p:nvPr/>
          </p:nvPicPr>
          <p:blipFill rotWithShape="1">
            <a:blip r:embed="rId10">
              <a:alphaModFix/>
            </a:blip>
            <a:srcRect/>
            <a:stretch/>
          </p:blipFill>
          <p:spPr>
            <a:xfrm>
              <a:off x="12488697" y="1065556"/>
              <a:ext cx="473897" cy="138496"/>
            </a:xfrm>
            <a:prstGeom prst="rect">
              <a:avLst/>
            </a:prstGeom>
            <a:noFill/>
            <a:ln>
              <a:noFill/>
            </a:ln>
          </p:spPr>
        </p:pic>
      </p:grpSp>
      <p:sp>
        <p:nvSpPr>
          <p:cNvPr id="307" name="Google Shape;307;g2b45c97442c_0_3"/>
          <p:cNvSpPr/>
          <p:nvPr/>
        </p:nvSpPr>
        <p:spPr>
          <a:xfrm>
            <a:off x="5126587" y="6484852"/>
            <a:ext cx="0" cy="2772409"/>
          </a:xfrm>
          <a:custGeom>
            <a:avLst/>
            <a:gdLst/>
            <a:ahLst/>
            <a:cxnLst/>
            <a:rect l="l" t="t" r="r" b="b"/>
            <a:pathLst>
              <a:path w="120000" h="2772409" extrusionOk="0">
                <a:moveTo>
                  <a:pt x="0" y="0"/>
                </a:moveTo>
                <a:lnTo>
                  <a:pt x="0" y="2771842"/>
                </a:lnTo>
              </a:path>
            </a:pathLst>
          </a:custGeom>
          <a:noFill/>
          <a:ln w="66625" cap="flat" cmpd="sng">
            <a:solidFill>
              <a:srgbClr val="FDD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g2b45c97442c_0_3"/>
          <p:cNvSpPr txBox="1"/>
          <p:nvPr/>
        </p:nvSpPr>
        <p:spPr>
          <a:xfrm>
            <a:off x="5385883" y="7257167"/>
            <a:ext cx="3203700" cy="289800"/>
          </a:xfrm>
          <a:prstGeom prst="rect">
            <a:avLst/>
          </a:prstGeom>
          <a:noFill/>
          <a:ln>
            <a:noFill/>
          </a:ln>
        </p:spPr>
        <p:txBody>
          <a:bodyPr spcFirstLastPara="1" wrap="square" lIns="0" tIns="12700" rIns="0" bIns="0" anchor="t" anchorCtr="0">
            <a:spAutoFit/>
          </a:bodyPr>
          <a:lstStyle/>
          <a:p>
            <a:pPr marL="0" marR="5080" lvl="0" indent="0" algn="l" rtl="0">
              <a:lnSpc>
                <a:spcPct val="184000"/>
              </a:lnSpc>
              <a:spcBef>
                <a:spcPts val="0"/>
              </a:spcBef>
              <a:spcAft>
                <a:spcPts val="0"/>
              </a:spcAft>
              <a:buNone/>
            </a:pPr>
            <a:endParaRPr sz="1800" b="1">
              <a:solidFill>
                <a:schemeClr val="dk1"/>
              </a:solidFill>
              <a:latin typeface="Lato"/>
              <a:ea typeface="Lato"/>
              <a:cs typeface="Lato"/>
              <a:sym typeface="Lato"/>
            </a:endParaRPr>
          </a:p>
        </p:txBody>
      </p:sp>
      <p:sp>
        <p:nvSpPr>
          <p:cNvPr id="309" name="Google Shape;309;g2b45c97442c_0_3"/>
          <p:cNvSpPr txBox="1"/>
          <p:nvPr/>
        </p:nvSpPr>
        <p:spPr>
          <a:xfrm>
            <a:off x="5355133" y="8804392"/>
            <a:ext cx="3474600" cy="2898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endParaRPr sz="1800">
              <a:solidFill>
                <a:schemeClr val="dk1"/>
              </a:solidFill>
              <a:latin typeface="Lato"/>
              <a:ea typeface="Lato"/>
              <a:cs typeface="Lato"/>
              <a:sym typeface="Lato"/>
            </a:endParaRPr>
          </a:p>
        </p:txBody>
      </p:sp>
      <p:sp>
        <p:nvSpPr>
          <p:cNvPr id="310" name="Google Shape;310;g2b45c97442c_0_3"/>
          <p:cNvSpPr txBox="1"/>
          <p:nvPr/>
        </p:nvSpPr>
        <p:spPr>
          <a:xfrm>
            <a:off x="763975" y="6410225"/>
            <a:ext cx="4179600" cy="3117000"/>
          </a:xfrm>
          <a:prstGeom prst="rect">
            <a:avLst/>
          </a:prstGeom>
          <a:solidFill>
            <a:srgbClr val="FDDF00"/>
          </a:solidFill>
          <a:ln>
            <a:noFill/>
          </a:ln>
        </p:spPr>
        <p:txBody>
          <a:bodyPr spcFirstLastPara="1" wrap="square" lIns="0" tIns="472425" rIns="0" bIns="0" anchor="t" anchorCtr="0">
            <a:spAutoFit/>
          </a:bodyPr>
          <a:lstStyle/>
          <a:p>
            <a:pPr marL="403225" marR="535305" lvl="0" indent="0" algn="l" rtl="0">
              <a:lnSpc>
                <a:spcPct val="110000"/>
              </a:lnSpc>
              <a:spcBef>
                <a:spcPts val="0"/>
              </a:spcBef>
              <a:spcAft>
                <a:spcPts val="0"/>
              </a:spcAft>
              <a:buNone/>
            </a:pPr>
            <a:r>
              <a:rPr lang="en-US" sz="4500" b="1">
                <a:solidFill>
                  <a:schemeClr val="dk1"/>
                </a:solidFill>
                <a:latin typeface="Lato Black"/>
                <a:ea typeface="Lato Black"/>
                <a:cs typeface="Lato Black"/>
                <a:sym typeface="Lato Black"/>
              </a:rPr>
              <a:t>QUICK.  SIMPLE.</a:t>
            </a:r>
            <a:endParaRPr sz="4500" b="1">
              <a:solidFill>
                <a:schemeClr val="dk1"/>
              </a:solidFill>
              <a:latin typeface="Lato Black"/>
              <a:ea typeface="Lato Black"/>
              <a:cs typeface="Lato Black"/>
              <a:sym typeface="Lato Black"/>
            </a:endParaRPr>
          </a:p>
          <a:p>
            <a:pPr marL="403225" marR="535305" lvl="0" indent="0" algn="l" rtl="0">
              <a:lnSpc>
                <a:spcPct val="110000"/>
              </a:lnSpc>
              <a:spcBef>
                <a:spcPts val="0"/>
              </a:spcBef>
              <a:spcAft>
                <a:spcPts val="0"/>
              </a:spcAft>
              <a:buNone/>
            </a:pPr>
            <a:r>
              <a:rPr lang="en-US" sz="4500" b="1">
                <a:solidFill>
                  <a:schemeClr val="dk1"/>
                </a:solidFill>
                <a:latin typeface="Lato Black"/>
                <a:ea typeface="Lato Black"/>
                <a:cs typeface="Lato Black"/>
                <a:sym typeface="Lato Black"/>
              </a:rPr>
              <a:t>VERSATILE.</a:t>
            </a:r>
            <a:endParaRPr sz="4500" b="1">
              <a:solidFill>
                <a:schemeClr val="dk1"/>
              </a:solidFill>
              <a:latin typeface="Lato Black"/>
              <a:ea typeface="Lato Black"/>
              <a:cs typeface="Lato Black"/>
              <a:sym typeface="Lato Black"/>
            </a:endParaRPr>
          </a:p>
          <a:p>
            <a:pPr marL="403225" marR="535305" lvl="0" indent="0" algn="l" rtl="0">
              <a:lnSpc>
                <a:spcPct val="110000"/>
              </a:lnSpc>
              <a:spcBef>
                <a:spcPts val="0"/>
              </a:spcBef>
              <a:spcAft>
                <a:spcPts val="0"/>
              </a:spcAft>
              <a:buNone/>
            </a:pPr>
            <a:endParaRPr sz="2300" b="1">
              <a:solidFill>
                <a:schemeClr val="dk1"/>
              </a:solidFill>
              <a:latin typeface="Lato Black"/>
              <a:ea typeface="Lato Black"/>
              <a:cs typeface="Lato Black"/>
              <a:sym typeface="Lato Black"/>
            </a:endParaRPr>
          </a:p>
        </p:txBody>
      </p:sp>
      <p:sp>
        <p:nvSpPr>
          <p:cNvPr id="311" name="Google Shape;311;g2b45c97442c_0_3"/>
          <p:cNvSpPr txBox="1">
            <a:spLocks noGrp="1"/>
          </p:cNvSpPr>
          <p:nvPr>
            <p:ph type="title"/>
          </p:nvPr>
        </p:nvSpPr>
        <p:spPr>
          <a:xfrm>
            <a:off x="763978" y="949425"/>
            <a:ext cx="7562100" cy="2223000"/>
          </a:xfrm>
          <a:prstGeom prst="rect">
            <a:avLst/>
          </a:prstGeom>
          <a:noFill/>
          <a:ln>
            <a:noFill/>
          </a:ln>
        </p:spPr>
        <p:txBody>
          <a:bodyPr spcFirstLastPara="1" wrap="square" lIns="0" tIns="44450" rIns="0" bIns="0" anchor="t" anchorCtr="0">
            <a:spAutoFit/>
          </a:bodyPr>
          <a:lstStyle/>
          <a:p>
            <a:pPr marL="12700" marR="5080" lvl="0" indent="1705610" algn="l" rtl="0">
              <a:lnSpc>
                <a:spcPct val="117692"/>
              </a:lnSpc>
              <a:spcBef>
                <a:spcPts val="0"/>
              </a:spcBef>
              <a:spcAft>
                <a:spcPts val="0"/>
              </a:spcAft>
              <a:buClr>
                <a:schemeClr val="dk1"/>
              </a:buClr>
              <a:buFont typeface="Arial"/>
              <a:buNone/>
            </a:pPr>
            <a:r>
              <a:rPr lang="en-US"/>
              <a:t>CAMLOCK  CONNECTION BOX</a:t>
            </a:r>
            <a:endParaRPr/>
          </a:p>
        </p:txBody>
      </p:sp>
      <p:sp>
        <p:nvSpPr>
          <p:cNvPr id="312" name="Google Shape;312;g2b45c97442c_0_3"/>
          <p:cNvSpPr txBox="1"/>
          <p:nvPr/>
        </p:nvSpPr>
        <p:spPr>
          <a:xfrm>
            <a:off x="647726" y="3519700"/>
            <a:ext cx="8061300" cy="2020500"/>
          </a:xfrm>
          <a:prstGeom prst="rect">
            <a:avLst/>
          </a:prstGeom>
          <a:noFill/>
          <a:ln>
            <a:noFill/>
          </a:ln>
        </p:spPr>
        <p:txBody>
          <a:bodyPr spcFirstLastPara="1" wrap="square" lIns="0" tIns="12700" rIns="0" bIns="0" anchor="t" anchorCtr="0">
            <a:spAutoFit/>
          </a:bodyPr>
          <a:lstStyle/>
          <a:p>
            <a:pPr marL="0" lvl="0" indent="0" algn="ctr" rtl="0">
              <a:spcBef>
                <a:spcPts val="0"/>
              </a:spcBef>
              <a:spcAft>
                <a:spcPts val="0"/>
              </a:spcAft>
              <a:buClr>
                <a:schemeClr val="dk1"/>
              </a:buClr>
              <a:buFont typeface="Arial"/>
              <a:buNone/>
            </a:pPr>
            <a:r>
              <a:rPr lang="en-US" sz="2900">
                <a:solidFill>
                  <a:srgbClr val="FDDF00"/>
                </a:solidFill>
                <a:latin typeface="Lato"/>
                <a:ea typeface="Lato"/>
                <a:cs typeface="Lato"/>
                <a:sym typeface="Lato"/>
              </a:rPr>
              <a:t>POWER DISTRIBUTION</a:t>
            </a:r>
            <a:endParaRPr sz="2900">
              <a:solidFill>
                <a:schemeClr val="dk1"/>
              </a:solidFill>
              <a:latin typeface="Lato"/>
              <a:ea typeface="Lato"/>
              <a:cs typeface="Lato"/>
              <a:sym typeface="Lato"/>
            </a:endParaRPr>
          </a:p>
          <a:p>
            <a:pPr marL="12065" marR="5080" lvl="0" indent="0" algn="ctr" rtl="0">
              <a:lnSpc>
                <a:spcPct val="113300"/>
              </a:lnSpc>
              <a:spcBef>
                <a:spcPts val="1614"/>
              </a:spcBef>
              <a:spcAft>
                <a:spcPts val="0"/>
              </a:spcAft>
              <a:buClr>
                <a:schemeClr val="dk1"/>
              </a:buClr>
              <a:buFont typeface="Arial"/>
              <a:buNone/>
            </a:pPr>
            <a:r>
              <a:rPr lang="en-US" sz="2000">
                <a:solidFill>
                  <a:schemeClr val="dk1"/>
                </a:solidFill>
                <a:latin typeface="Lato"/>
                <a:ea typeface="Lato"/>
                <a:cs typeface="Lato"/>
                <a:sym typeface="Lato"/>
              </a:rPr>
              <a:t>The Power Assemblies Cam Lock Connection Box provides provides quick and easy connections with the use of industry-standard Series 16 Camlocks. This affordable power solution is available in a wide range of configurations to meet the needs of various applications.</a:t>
            </a:r>
            <a:endParaRPr sz="2000">
              <a:solidFill>
                <a:srgbClr val="FDDF00"/>
              </a:solidFill>
              <a:latin typeface="Lato"/>
              <a:ea typeface="Lato"/>
              <a:cs typeface="Lato"/>
              <a:sym typeface="Lato"/>
            </a:endParaRPr>
          </a:p>
        </p:txBody>
      </p:sp>
      <p:grpSp>
        <p:nvGrpSpPr>
          <p:cNvPr id="313" name="Google Shape;313;g2b45c97442c_0_3"/>
          <p:cNvGrpSpPr/>
          <p:nvPr/>
        </p:nvGrpSpPr>
        <p:grpSpPr>
          <a:xfrm>
            <a:off x="9144000" y="2686901"/>
            <a:ext cx="8966201" cy="7600315"/>
            <a:chOff x="9144000" y="2686901"/>
            <a:chExt cx="8966201" cy="7600315"/>
          </a:xfrm>
        </p:grpSpPr>
        <p:sp>
          <p:nvSpPr>
            <p:cNvPr id="314" name="Google Shape;314;g2b45c97442c_0_3"/>
            <p:cNvSpPr/>
            <p:nvPr/>
          </p:nvSpPr>
          <p:spPr>
            <a:xfrm>
              <a:off x="13042203" y="2686901"/>
              <a:ext cx="4200525" cy="7600315"/>
            </a:xfrm>
            <a:custGeom>
              <a:avLst/>
              <a:gdLst/>
              <a:ahLst/>
              <a:cxnLst/>
              <a:rect l="l" t="t" r="r" b="b"/>
              <a:pathLst>
                <a:path w="4200525" h="7600315" extrusionOk="0">
                  <a:moveTo>
                    <a:pt x="4200523" y="7600098"/>
                  </a:moveTo>
                  <a:lnTo>
                    <a:pt x="0" y="7600098"/>
                  </a:lnTo>
                  <a:lnTo>
                    <a:pt x="0" y="0"/>
                  </a:lnTo>
                  <a:lnTo>
                    <a:pt x="4200523" y="0"/>
                  </a:lnTo>
                  <a:lnTo>
                    <a:pt x="4200523" y="7600098"/>
                  </a:lnTo>
                  <a:close/>
                </a:path>
              </a:pathLst>
            </a:custGeom>
            <a:solidFill>
              <a:srgbClr val="FDD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15" name="Google Shape;315;g2b45c97442c_0_3"/>
            <p:cNvPicPr preferRelativeResize="0"/>
            <p:nvPr/>
          </p:nvPicPr>
          <p:blipFill rotWithShape="1">
            <a:blip r:embed="rId11">
              <a:alphaModFix/>
            </a:blip>
            <a:srcRect/>
            <a:stretch/>
          </p:blipFill>
          <p:spPr>
            <a:xfrm>
              <a:off x="13442953" y="3145881"/>
              <a:ext cx="4667248" cy="4391023"/>
            </a:xfrm>
            <a:prstGeom prst="rect">
              <a:avLst/>
            </a:prstGeom>
            <a:noFill/>
            <a:ln>
              <a:noFill/>
            </a:ln>
          </p:spPr>
        </p:pic>
        <p:pic>
          <p:nvPicPr>
            <p:cNvPr id="316" name="Google Shape;316;g2b45c97442c_0_3"/>
            <p:cNvPicPr preferRelativeResize="0"/>
            <p:nvPr/>
          </p:nvPicPr>
          <p:blipFill rotWithShape="1">
            <a:blip r:embed="rId12">
              <a:alphaModFix/>
            </a:blip>
            <a:srcRect/>
            <a:stretch/>
          </p:blipFill>
          <p:spPr>
            <a:xfrm>
              <a:off x="9144000" y="4549503"/>
              <a:ext cx="6924676" cy="4848224"/>
            </a:xfrm>
            <a:prstGeom prst="rect">
              <a:avLst/>
            </a:prstGeom>
            <a:noFill/>
            <a:ln>
              <a:noFill/>
            </a:ln>
          </p:spPr>
        </p:pic>
      </p:grpSp>
      <p:sp>
        <p:nvSpPr>
          <p:cNvPr id="317" name="Google Shape;317;g2b45c97442c_0_3"/>
          <p:cNvSpPr txBox="1"/>
          <p:nvPr/>
        </p:nvSpPr>
        <p:spPr>
          <a:xfrm>
            <a:off x="5309575" y="6601150"/>
            <a:ext cx="4982400" cy="2539800"/>
          </a:xfrm>
          <a:prstGeom prst="rect">
            <a:avLst/>
          </a:prstGeom>
          <a:noFill/>
          <a:ln>
            <a:noFill/>
          </a:ln>
        </p:spPr>
        <p:txBody>
          <a:bodyPr spcFirstLastPara="1" wrap="square" lIns="91425" tIns="91425" rIns="91425" bIns="91425" anchor="t" anchorCtr="0">
            <a:spAutoFit/>
          </a:bodyPr>
          <a:lstStyle/>
          <a:p>
            <a:pPr marL="12700" lvl="0" indent="0" algn="l" rtl="0">
              <a:lnSpc>
                <a:spcPct val="150000"/>
              </a:lnSpc>
              <a:spcBef>
                <a:spcPts val="0"/>
              </a:spcBef>
              <a:spcAft>
                <a:spcPts val="0"/>
              </a:spcAft>
              <a:buNone/>
            </a:pPr>
            <a:r>
              <a:rPr lang="en-US" sz="1800" b="1">
                <a:solidFill>
                  <a:schemeClr val="dk1"/>
                </a:solidFill>
                <a:latin typeface="Lato"/>
                <a:ea typeface="Lato"/>
                <a:cs typeface="Lato"/>
                <a:sym typeface="Lato"/>
              </a:rPr>
              <a:t>Series 16 Camlocks</a:t>
            </a:r>
            <a:endParaRPr sz="1800" b="1">
              <a:solidFill>
                <a:schemeClr val="dk1"/>
              </a:solidFill>
              <a:latin typeface="Lato"/>
              <a:ea typeface="Lato"/>
              <a:cs typeface="Lato"/>
              <a:sym typeface="Lato"/>
            </a:endParaRPr>
          </a:p>
          <a:p>
            <a:pPr marL="12700" lvl="0" indent="0" algn="l" rtl="0">
              <a:lnSpc>
                <a:spcPct val="150000"/>
              </a:lnSpc>
              <a:spcBef>
                <a:spcPts val="0"/>
              </a:spcBef>
              <a:spcAft>
                <a:spcPts val="0"/>
              </a:spcAft>
              <a:buNone/>
            </a:pPr>
            <a:r>
              <a:rPr lang="en-US" sz="1800" b="1">
                <a:solidFill>
                  <a:schemeClr val="dk1"/>
                </a:solidFill>
                <a:latin typeface="Lato"/>
                <a:ea typeface="Lato"/>
                <a:cs typeface="Lato"/>
                <a:sym typeface="Lato"/>
              </a:rPr>
              <a:t>Durable Powder-Coating</a:t>
            </a:r>
            <a:endParaRPr sz="1800" b="1">
              <a:solidFill>
                <a:schemeClr val="dk1"/>
              </a:solidFill>
              <a:latin typeface="Lato"/>
              <a:ea typeface="Lato"/>
              <a:cs typeface="Lato"/>
              <a:sym typeface="Lato"/>
            </a:endParaRPr>
          </a:p>
          <a:p>
            <a:pPr marL="12700" marR="5080" lvl="0" indent="0" algn="l" rtl="0">
              <a:lnSpc>
                <a:spcPct val="150000"/>
              </a:lnSpc>
              <a:spcBef>
                <a:spcPts val="0"/>
              </a:spcBef>
              <a:spcAft>
                <a:spcPts val="0"/>
              </a:spcAft>
              <a:buNone/>
            </a:pPr>
            <a:r>
              <a:rPr lang="en-US" sz="1800" b="1">
                <a:solidFill>
                  <a:schemeClr val="dk1"/>
                </a:solidFill>
                <a:latin typeface="Lato"/>
                <a:ea typeface="Lato"/>
                <a:cs typeface="Lato"/>
                <a:sym typeface="Lato"/>
              </a:rPr>
              <a:t>Protective Camlock Covers   </a:t>
            </a:r>
            <a:endParaRPr sz="1800" b="1">
              <a:solidFill>
                <a:schemeClr val="dk1"/>
              </a:solidFill>
              <a:latin typeface="Lato"/>
              <a:ea typeface="Lato"/>
              <a:cs typeface="Lato"/>
              <a:sym typeface="Lato"/>
            </a:endParaRPr>
          </a:p>
          <a:p>
            <a:pPr marL="12700" marR="5080" lvl="0" indent="0" algn="l" rtl="0">
              <a:lnSpc>
                <a:spcPct val="150000"/>
              </a:lnSpc>
              <a:spcBef>
                <a:spcPts val="0"/>
              </a:spcBef>
              <a:spcAft>
                <a:spcPts val="0"/>
              </a:spcAft>
              <a:buNone/>
            </a:pPr>
            <a:r>
              <a:rPr lang="en-US" sz="1800" b="1">
                <a:solidFill>
                  <a:schemeClr val="dk1"/>
                </a:solidFill>
                <a:latin typeface="Lato"/>
                <a:ea typeface="Lato"/>
                <a:cs typeface="Lato"/>
                <a:sym typeface="Lato"/>
              </a:rPr>
              <a:t>400A &amp; 800A Configurations  </a:t>
            </a:r>
            <a:endParaRPr sz="1800" b="1">
              <a:solidFill>
                <a:schemeClr val="dk1"/>
              </a:solidFill>
              <a:latin typeface="Lato"/>
              <a:ea typeface="Lato"/>
              <a:cs typeface="Lato"/>
              <a:sym typeface="Lato"/>
            </a:endParaRPr>
          </a:p>
          <a:p>
            <a:pPr marL="12700" marR="5080" lvl="0" indent="0" algn="l" rtl="0">
              <a:lnSpc>
                <a:spcPct val="150000"/>
              </a:lnSpc>
              <a:spcBef>
                <a:spcPts val="0"/>
              </a:spcBef>
              <a:spcAft>
                <a:spcPts val="0"/>
              </a:spcAft>
              <a:buNone/>
            </a:pPr>
            <a:r>
              <a:rPr lang="en-US" sz="1800" b="1">
                <a:solidFill>
                  <a:schemeClr val="dk1"/>
                </a:solidFill>
                <a:latin typeface="Lato"/>
                <a:ea typeface="Lato"/>
                <a:cs typeface="Lato"/>
                <a:sym typeface="Lato"/>
              </a:rPr>
              <a:t>Portable Generator Compatibility</a:t>
            </a:r>
            <a:endParaRPr sz="1800" b="1">
              <a:solidFill>
                <a:schemeClr val="dk1"/>
              </a:solidFill>
              <a:latin typeface="Lato"/>
              <a:ea typeface="Lato"/>
              <a:cs typeface="Lato"/>
              <a:sym typeface="Lato"/>
            </a:endParaRPr>
          </a:p>
          <a:p>
            <a:pPr marL="12700" marR="5080" lvl="0" indent="0" algn="l" rtl="0">
              <a:lnSpc>
                <a:spcPct val="150000"/>
              </a:lnSpc>
              <a:spcBef>
                <a:spcPts val="0"/>
              </a:spcBef>
              <a:spcAft>
                <a:spcPts val="0"/>
              </a:spcAft>
              <a:buNone/>
            </a:pPr>
            <a:r>
              <a:rPr lang="en-US" sz="1800" b="1">
                <a:solidFill>
                  <a:schemeClr val="dk1"/>
                </a:solidFill>
                <a:latin typeface="Lato"/>
                <a:ea typeface="Lato"/>
                <a:cs typeface="Lato"/>
                <a:sym typeface="Lato"/>
              </a:rPr>
              <a:t>NEMA 3R Outdoor Rated Enclosure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21"/>
        <p:cNvGrpSpPr/>
        <p:nvPr/>
      </p:nvGrpSpPr>
      <p:grpSpPr>
        <a:xfrm>
          <a:off x="0" y="0"/>
          <a:ext cx="0" cy="0"/>
          <a:chOff x="0" y="0"/>
          <a:chExt cx="0" cy="0"/>
        </a:xfrm>
      </p:grpSpPr>
      <p:grpSp>
        <p:nvGrpSpPr>
          <p:cNvPr id="322" name="Google Shape;322;g2b45c97442c_0_58"/>
          <p:cNvGrpSpPr/>
          <p:nvPr/>
        </p:nvGrpSpPr>
        <p:grpSpPr>
          <a:xfrm>
            <a:off x="10759199" y="267783"/>
            <a:ext cx="7528800" cy="1209673"/>
            <a:chOff x="10759199" y="267783"/>
            <a:chExt cx="7528800" cy="1209673"/>
          </a:xfrm>
        </p:grpSpPr>
        <p:pic>
          <p:nvPicPr>
            <p:cNvPr id="323" name="Google Shape;323;g2b45c97442c_0_58"/>
            <p:cNvPicPr preferRelativeResize="0"/>
            <p:nvPr/>
          </p:nvPicPr>
          <p:blipFill rotWithShape="1">
            <a:blip r:embed="rId3">
              <a:alphaModFix/>
            </a:blip>
            <a:srcRect/>
            <a:stretch/>
          </p:blipFill>
          <p:spPr>
            <a:xfrm>
              <a:off x="10759199" y="267783"/>
              <a:ext cx="7528800" cy="1209673"/>
            </a:xfrm>
            <a:prstGeom prst="rect">
              <a:avLst/>
            </a:prstGeom>
            <a:noFill/>
            <a:ln>
              <a:noFill/>
            </a:ln>
          </p:spPr>
        </p:pic>
        <p:pic>
          <p:nvPicPr>
            <p:cNvPr id="324" name="Google Shape;324;g2b45c97442c_0_58"/>
            <p:cNvPicPr preferRelativeResize="0"/>
            <p:nvPr/>
          </p:nvPicPr>
          <p:blipFill rotWithShape="1">
            <a:blip r:embed="rId4">
              <a:alphaModFix/>
            </a:blip>
            <a:srcRect/>
            <a:stretch/>
          </p:blipFill>
          <p:spPr>
            <a:xfrm>
              <a:off x="14330169" y="537554"/>
              <a:ext cx="1514825" cy="657307"/>
            </a:xfrm>
            <a:prstGeom prst="rect">
              <a:avLst/>
            </a:prstGeom>
            <a:noFill/>
            <a:ln>
              <a:noFill/>
            </a:ln>
          </p:spPr>
        </p:pic>
        <p:pic>
          <p:nvPicPr>
            <p:cNvPr id="325" name="Google Shape;325;g2b45c97442c_0_58"/>
            <p:cNvPicPr preferRelativeResize="0"/>
            <p:nvPr/>
          </p:nvPicPr>
          <p:blipFill rotWithShape="1">
            <a:blip r:embed="rId5">
              <a:alphaModFix/>
            </a:blip>
            <a:srcRect/>
            <a:stretch/>
          </p:blipFill>
          <p:spPr>
            <a:xfrm>
              <a:off x="15919839" y="487853"/>
              <a:ext cx="2209796" cy="761999"/>
            </a:xfrm>
            <a:prstGeom prst="rect">
              <a:avLst/>
            </a:prstGeom>
            <a:noFill/>
            <a:ln>
              <a:noFill/>
            </a:ln>
          </p:spPr>
        </p:pic>
        <p:pic>
          <p:nvPicPr>
            <p:cNvPr id="326" name="Google Shape;326;g2b45c97442c_0_58"/>
            <p:cNvPicPr preferRelativeResize="0"/>
            <p:nvPr/>
          </p:nvPicPr>
          <p:blipFill rotWithShape="1">
            <a:blip r:embed="rId6">
              <a:alphaModFix/>
            </a:blip>
            <a:srcRect/>
            <a:stretch/>
          </p:blipFill>
          <p:spPr>
            <a:xfrm>
              <a:off x="13373870" y="487784"/>
              <a:ext cx="761947" cy="761947"/>
            </a:xfrm>
            <a:prstGeom prst="rect">
              <a:avLst/>
            </a:prstGeom>
            <a:noFill/>
            <a:ln>
              <a:noFill/>
            </a:ln>
          </p:spPr>
        </p:pic>
        <p:pic>
          <p:nvPicPr>
            <p:cNvPr id="327" name="Google Shape;327;g2b45c97442c_0_58"/>
            <p:cNvPicPr preferRelativeResize="0"/>
            <p:nvPr/>
          </p:nvPicPr>
          <p:blipFill rotWithShape="1">
            <a:blip r:embed="rId7">
              <a:alphaModFix/>
            </a:blip>
            <a:srcRect/>
            <a:stretch/>
          </p:blipFill>
          <p:spPr>
            <a:xfrm>
              <a:off x="11134337" y="762190"/>
              <a:ext cx="990599" cy="238123"/>
            </a:xfrm>
            <a:prstGeom prst="rect">
              <a:avLst/>
            </a:prstGeom>
            <a:noFill/>
            <a:ln>
              <a:noFill/>
            </a:ln>
          </p:spPr>
        </p:pic>
        <p:sp>
          <p:nvSpPr>
            <p:cNvPr id="328" name="Google Shape;328;g2b45c97442c_0_58"/>
            <p:cNvSpPr/>
            <p:nvPr/>
          </p:nvSpPr>
          <p:spPr>
            <a:xfrm>
              <a:off x="12473458" y="528357"/>
              <a:ext cx="506095" cy="506730"/>
            </a:xfrm>
            <a:custGeom>
              <a:avLst/>
              <a:gdLst/>
              <a:ahLst/>
              <a:cxnLst/>
              <a:rect l="l" t="t" r="r" b="b"/>
              <a:pathLst>
                <a:path w="506095" h="506730" extrusionOk="0">
                  <a:moveTo>
                    <a:pt x="256489" y="275043"/>
                  </a:moveTo>
                  <a:lnTo>
                    <a:pt x="256159" y="266700"/>
                  </a:lnTo>
                  <a:lnTo>
                    <a:pt x="256159" y="118706"/>
                  </a:lnTo>
                  <a:lnTo>
                    <a:pt x="208991" y="118706"/>
                  </a:lnTo>
                  <a:lnTo>
                    <a:pt x="208991" y="269036"/>
                  </a:lnTo>
                  <a:lnTo>
                    <a:pt x="209321" y="271475"/>
                  </a:lnTo>
                  <a:lnTo>
                    <a:pt x="209080" y="273850"/>
                  </a:lnTo>
                  <a:lnTo>
                    <a:pt x="193586" y="286854"/>
                  </a:lnTo>
                  <a:lnTo>
                    <a:pt x="191160" y="286486"/>
                  </a:lnTo>
                  <a:lnTo>
                    <a:pt x="189166" y="286461"/>
                  </a:lnTo>
                  <a:lnTo>
                    <a:pt x="176898" y="272897"/>
                  </a:lnTo>
                  <a:lnTo>
                    <a:pt x="177076" y="270903"/>
                  </a:lnTo>
                  <a:lnTo>
                    <a:pt x="177076" y="118554"/>
                  </a:lnTo>
                  <a:lnTo>
                    <a:pt x="129908" y="118554"/>
                  </a:lnTo>
                  <a:lnTo>
                    <a:pt x="129933" y="267195"/>
                  </a:lnTo>
                  <a:lnTo>
                    <a:pt x="145897" y="307314"/>
                  </a:lnTo>
                  <a:lnTo>
                    <a:pt x="181279" y="322313"/>
                  </a:lnTo>
                  <a:lnTo>
                    <a:pt x="195948" y="322897"/>
                  </a:lnTo>
                  <a:lnTo>
                    <a:pt x="210718" y="321665"/>
                  </a:lnTo>
                  <a:lnTo>
                    <a:pt x="248475" y="298450"/>
                  </a:lnTo>
                  <a:lnTo>
                    <a:pt x="255016" y="283070"/>
                  </a:lnTo>
                  <a:lnTo>
                    <a:pt x="256489" y="275043"/>
                  </a:lnTo>
                  <a:close/>
                </a:path>
                <a:path w="506095" h="506730" extrusionOk="0">
                  <a:moveTo>
                    <a:pt x="378688" y="350278"/>
                  </a:moveTo>
                  <a:lnTo>
                    <a:pt x="321310" y="350278"/>
                  </a:lnTo>
                  <a:lnTo>
                    <a:pt x="321310" y="190207"/>
                  </a:lnTo>
                  <a:lnTo>
                    <a:pt x="274637" y="190207"/>
                  </a:lnTo>
                  <a:lnTo>
                    <a:pt x="274637" y="350278"/>
                  </a:lnTo>
                  <a:lnTo>
                    <a:pt x="274675" y="389661"/>
                  </a:lnTo>
                  <a:lnTo>
                    <a:pt x="378688" y="389661"/>
                  </a:lnTo>
                  <a:lnTo>
                    <a:pt x="378688" y="350278"/>
                  </a:lnTo>
                  <a:close/>
                </a:path>
                <a:path w="506095" h="506730" extrusionOk="0">
                  <a:moveTo>
                    <a:pt x="505853" y="259080"/>
                  </a:moveTo>
                  <a:lnTo>
                    <a:pt x="503859" y="220980"/>
                  </a:lnTo>
                  <a:lnTo>
                    <a:pt x="501523" y="207010"/>
                  </a:lnTo>
                  <a:lnTo>
                    <a:pt x="500037" y="199390"/>
                  </a:lnTo>
                  <a:lnTo>
                    <a:pt x="498335" y="191770"/>
                  </a:lnTo>
                  <a:lnTo>
                    <a:pt x="496417" y="184150"/>
                  </a:lnTo>
                  <a:lnTo>
                    <a:pt x="494284" y="177800"/>
                  </a:lnTo>
                  <a:lnTo>
                    <a:pt x="491947" y="170180"/>
                  </a:lnTo>
                  <a:lnTo>
                    <a:pt x="489407" y="163830"/>
                  </a:lnTo>
                  <a:lnTo>
                    <a:pt x="486651" y="156210"/>
                  </a:lnTo>
                  <a:lnTo>
                    <a:pt x="483692" y="149860"/>
                  </a:lnTo>
                  <a:lnTo>
                    <a:pt x="480542" y="143510"/>
                  </a:lnTo>
                  <a:lnTo>
                    <a:pt x="477189" y="135890"/>
                  </a:lnTo>
                  <a:lnTo>
                    <a:pt x="473646" y="129540"/>
                  </a:lnTo>
                  <a:lnTo>
                    <a:pt x="469900" y="123190"/>
                  </a:lnTo>
                  <a:lnTo>
                    <a:pt x="465975" y="116840"/>
                  </a:lnTo>
                  <a:lnTo>
                    <a:pt x="461873" y="110490"/>
                  </a:lnTo>
                  <a:lnTo>
                    <a:pt x="461302" y="109651"/>
                  </a:lnTo>
                  <a:lnTo>
                    <a:pt x="461302" y="251460"/>
                  </a:lnTo>
                  <a:lnTo>
                    <a:pt x="461238" y="259080"/>
                  </a:lnTo>
                  <a:lnTo>
                    <a:pt x="456603" y="298450"/>
                  </a:lnTo>
                  <a:lnTo>
                    <a:pt x="444030" y="337820"/>
                  </a:lnTo>
                  <a:lnTo>
                    <a:pt x="434924" y="355600"/>
                  </a:lnTo>
                  <a:lnTo>
                    <a:pt x="427875" y="367030"/>
                  </a:lnTo>
                  <a:lnTo>
                    <a:pt x="402348" y="400050"/>
                  </a:lnTo>
                  <a:lnTo>
                    <a:pt x="397510" y="403860"/>
                  </a:lnTo>
                  <a:lnTo>
                    <a:pt x="387362" y="414020"/>
                  </a:lnTo>
                  <a:lnTo>
                    <a:pt x="353631" y="436880"/>
                  </a:lnTo>
                  <a:lnTo>
                    <a:pt x="347599" y="439420"/>
                  </a:lnTo>
                  <a:lnTo>
                    <a:pt x="335229" y="445770"/>
                  </a:lnTo>
                  <a:lnTo>
                    <a:pt x="328917" y="448310"/>
                  </a:lnTo>
                  <a:lnTo>
                    <a:pt x="316026" y="452120"/>
                  </a:lnTo>
                  <a:lnTo>
                    <a:pt x="309486" y="454660"/>
                  </a:lnTo>
                  <a:lnTo>
                    <a:pt x="276009" y="461010"/>
                  </a:lnTo>
                  <a:lnTo>
                    <a:pt x="269227" y="461010"/>
                  </a:lnTo>
                  <a:lnTo>
                    <a:pt x="255587" y="462280"/>
                  </a:lnTo>
                  <a:lnTo>
                    <a:pt x="248767" y="462280"/>
                  </a:lnTo>
                  <a:lnTo>
                    <a:pt x="235140" y="461010"/>
                  </a:lnTo>
                  <a:lnTo>
                    <a:pt x="228358" y="461010"/>
                  </a:lnTo>
                  <a:lnTo>
                    <a:pt x="208191" y="457200"/>
                  </a:lnTo>
                  <a:lnTo>
                    <a:pt x="194983" y="453390"/>
                  </a:lnTo>
                  <a:lnTo>
                    <a:pt x="188480" y="452120"/>
                  </a:lnTo>
                  <a:lnTo>
                    <a:pt x="169405" y="444500"/>
                  </a:lnTo>
                  <a:lnTo>
                    <a:pt x="157124" y="438150"/>
                  </a:lnTo>
                  <a:lnTo>
                    <a:pt x="151142" y="434340"/>
                  </a:lnTo>
                  <a:lnTo>
                    <a:pt x="139509" y="427990"/>
                  </a:lnTo>
                  <a:lnTo>
                    <a:pt x="133883" y="424180"/>
                  </a:lnTo>
                  <a:lnTo>
                    <a:pt x="123012" y="415290"/>
                  </a:lnTo>
                  <a:lnTo>
                    <a:pt x="117792" y="411480"/>
                  </a:lnTo>
                  <a:lnTo>
                    <a:pt x="107784" y="402590"/>
                  </a:lnTo>
                  <a:lnTo>
                    <a:pt x="103022" y="397510"/>
                  </a:lnTo>
                  <a:lnTo>
                    <a:pt x="93980" y="387350"/>
                  </a:lnTo>
                  <a:lnTo>
                    <a:pt x="89725" y="381000"/>
                  </a:lnTo>
                  <a:lnTo>
                    <a:pt x="81724" y="370840"/>
                  </a:lnTo>
                  <a:lnTo>
                    <a:pt x="78016" y="364490"/>
                  </a:lnTo>
                  <a:lnTo>
                    <a:pt x="71158" y="353060"/>
                  </a:lnTo>
                  <a:lnTo>
                    <a:pt x="68021" y="346710"/>
                  </a:lnTo>
                  <a:lnTo>
                    <a:pt x="53530" y="308610"/>
                  </a:lnTo>
                  <a:lnTo>
                    <a:pt x="46812" y="267970"/>
                  </a:lnTo>
                  <a:lnTo>
                    <a:pt x="46469" y="247650"/>
                  </a:lnTo>
                  <a:lnTo>
                    <a:pt x="47358" y="233680"/>
                  </a:lnTo>
                  <a:lnTo>
                    <a:pt x="55359" y="194310"/>
                  </a:lnTo>
                  <a:lnTo>
                    <a:pt x="73825" y="151130"/>
                  </a:lnTo>
                  <a:lnTo>
                    <a:pt x="94907" y="121920"/>
                  </a:lnTo>
                  <a:lnTo>
                    <a:pt x="103098" y="111760"/>
                  </a:lnTo>
                  <a:lnTo>
                    <a:pt x="140804" y="81280"/>
                  </a:lnTo>
                  <a:lnTo>
                    <a:pt x="184835" y="58420"/>
                  </a:lnTo>
                  <a:lnTo>
                    <a:pt x="220510" y="49530"/>
                  </a:lnTo>
                  <a:lnTo>
                    <a:pt x="220827" y="49530"/>
                  </a:lnTo>
                  <a:lnTo>
                    <a:pt x="251587" y="46990"/>
                  </a:lnTo>
                  <a:lnTo>
                    <a:pt x="266979" y="46990"/>
                  </a:lnTo>
                  <a:lnTo>
                    <a:pt x="297649" y="52070"/>
                  </a:lnTo>
                  <a:lnTo>
                    <a:pt x="312585" y="55880"/>
                  </a:lnTo>
                  <a:lnTo>
                    <a:pt x="341477" y="66040"/>
                  </a:lnTo>
                  <a:lnTo>
                    <a:pt x="347662" y="69850"/>
                  </a:lnTo>
                  <a:lnTo>
                    <a:pt x="353695" y="72390"/>
                  </a:lnTo>
                  <a:lnTo>
                    <a:pt x="387413" y="95250"/>
                  </a:lnTo>
                  <a:lnTo>
                    <a:pt x="397560" y="105410"/>
                  </a:lnTo>
                  <a:lnTo>
                    <a:pt x="402399" y="109220"/>
                  </a:lnTo>
                  <a:lnTo>
                    <a:pt x="411607" y="119380"/>
                  </a:lnTo>
                  <a:lnTo>
                    <a:pt x="415950" y="124460"/>
                  </a:lnTo>
                  <a:lnTo>
                    <a:pt x="424116" y="135890"/>
                  </a:lnTo>
                  <a:lnTo>
                    <a:pt x="427913" y="140970"/>
                  </a:lnTo>
                  <a:lnTo>
                    <a:pt x="434962" y="153670"/>
                  </a:lnTo>
                  <a:lnTo>
                    <a:pt x="438188" y="158750"/>
                  </a:lnTo>
                  <a:lnTo>
                    <a:pt x="444055" y="171450"/>
                  </a:lnTo>
                  <a:lnTo>
                    <a:pt x="456615" y="210820"/>
                  </a:lnTo>
                  <a:lnTo>
                    <a:pt x="461302" y="251460"/>
                  </a:lnTo>
                  <a:lnTo>
                    <a:pt x="461302" y="109651"/>
                  </a:lnTo>
                  <a:lnTo>
                    <a:pt x="457568" y="104140"/>
                  </a:lnTo>
                  <a:lnTo>
                    <a:pt x="453097" y="99060"/>
                  </a:lnTo>
                  <a:lnTo>
                    <a:pt x="448449" y="92710"/>
                  </a:lnTo>
                  <a:lnTo>
                    <a:pt x="443636" y="87630"/>
                  </a:lnTo>
                  <a:lnTo>
                    <a:pt x="438658" y="81280"/>
                  </a:lnTo>
                  <a:lnTo>
                    <a:pt x="433514" y="76200"/>
                  </a:lnTo>
                  <a:lnTo>
                    <a:pt x="405549" y="52070"/>
                  </a:lnTo>
                  <a:lnTo>
                    <a:pt x="399529" y="46990"/>
                  </a:lnTo>
                  <a:lnTo>
                    <a:pt x="393395" y="43180"/>
                  </a:lnTo>
                  <a:lnTo>
                    <a:pt x="387121" y="39370"/>
                  </a:lnTo>
                  <a:lnTo>
                    <a:pt x="380746" y="34290"/>
                  </a:lnTo>
                  <a:lnTo>
                    <a:pt x="374269" y="31750"/>
                  </a:lnTo>
                  <a:lnTo>
                    <a:pt x="360972" y="24130"/>
                  </a:lnTo>
                  <a:lnTo>
                    <a:pt x="347306" y="19050"/>
                  </a:lnTo>
                  <a:lnTo>
                    <a:pt x="340347" y="15240"/>
                  </a:lnTo>
                  <a:lnTo>
                    <a:pt x="333311" y="12700"/>
                  </a:lnTo>
                  <a:lnTo>
                    <a:pt x="326212" y="11430"/>
                  </a:lnTo>
                  <a:lnTo>
                    <a:pt x="319049" y="8890"/>
                  </a:lnTo>
                  <a:lnTo>
                    <a:pt x="311823" y="7620"/>
                  </a:lnTo>
                  <a:lnTo>
                    <a:pt x="288988" y="2540"/>
                  </a:lnTo>
                  <a:lnTo>
                    <a:pt x="266052" y="0"/>
                  </a:lnTo>
                  <a:lnTo>
                    <a:pt x="241300" y="0"/>
                  </a:lnTo>
                  <a:lnTo>
                    <a:pt x="208661" y="3810"/>
                  </a:lnTo>
                  <a:lnTo>
                    <a:pt x="157302" y="19050"/>
                  </a:lnTo>
                  <a:lnTo>
                    <a:pt x="119519" y="38100"/>
                  </a:lnTo>
                  <a:lnTo>
                    <a:pt x="85458" y="63500"/>
                  </a:lnTo>
                  <a:lnTo>
                    <a:pt x="56108" y="95250"/>
                  </a:lnTo>
                  <a:lnTo>
                    <a:pt x="49415" y="102870"/>
                  </a:lnTo>
                  <a:lnTo>
                    <a:pt x="43103" y="111760"/>
                  </a:lnTo>
                  <a:lnTo>
                    <a:pt x="37198" y="121920"/>
                  </a:lnTo>
                  <a:lnTo>
                    <a:pt x="31673" y="130810"/>
                  </a:lnTo>
                  <a:lnTo>
                    <a:pt x="26568" y="140970"/>
                  </a:lnTo>
                  <a:lnTo>
                    <a:pt x="21894" y="151130"/>
                  </a:lnTo>
                  <a:lnTo>
                    <a:pt x="17653" y="160020"/>
                  </a:lnTo>
                  <a:lnTo>
                    <a:pt x="5130" y="201930"/>
                  </a:lnTo>
                  <a:lnTo>
                    <a:pt x="25" y="246380"/>
                  </a:lnTo>
                  <a:lnTo>
                    <a:pt x="0" y="259080"/>
                  </a:lnTo>
                  <a:lnTo>
                    <a:pt x="292" y="267970"/>
                  </a:lnTo>
                  <a:lnTo>
                    <a:pt x="6502" y="311150"/>
                  </a:lnTo>
                  <a:lnTo>
                    <a:pt x="20053" y="353060"/>
                  </a:lnTo>
                  <a:lnTo>
                    <a:pt x="29476" y="372110"/>
                  </a:lnTo>
                  <a:lnTo>
                    <a:pt x="34823" y="382270"/>
                  </a:lnTo>
                  <a:lnTo>
                    <a:pt x="60159" y="417830"/>
                  </a:lnTo>
                  <a:lnTo>
                    <a:pt x="65074" y="422910"/>
                  </a:lnTo>
                  <a:lnTo>
                    <a:pt x="70154" y="429260"/>
                  </a:lnTo>
                  <a:lnTo>
                    <a:pt x="75387" y="434340"/>
                  </a:lnTo>
                  <a:lnTo>
                    <a:pt x="80784" y="439420"/>
                  </a:lnTo>
                  <a:lnTo>
                    <a:pt x="86334" y="444500"/>
                  </a:lnTo>
                  <a:lnTo>
                    <a:pt x="92011" y="448310"/>
                  </a:lnTo>
                  <a:lnTo>
                    <a:pt x="97840" y="453390"/>
                  </a:lnTo>
                  <a:lnTo>
                    <a:pt x="135445" y="477520"/>
                  </a:lnTo>
                  <a:lnTo>
                    <a:pt x="148844" y="483870"/>
                  </a:lnTo>
                  <a:lnTo>
                    <a:pt x="155689" y="487680"/>
                  </a:lnTo>
                  <a:lnTo>
                    <a:pt x="176707" y="495300"/>
                  </a:lnTo>
                  <a:lnTo>
                    <a:pt x="183845" y="496570"/>
                  </a:lnTo>
                  <a:lnTo>
                    <a:pt x="191058" y="499110"/>
                  </a:lnTo>
                  <a:lnTo>
                    <a:pt x="227749" y="505460"/>
                  </a:lnTo>
                  <a:lnTo>
                    <a:pt x="235178" y="505460"/>
                  </a:lnTo>
                  <a:lnTo>
                    <a:pt x="242620" y="506730"/>
                  </a:lnTo>
                  <a:lnTo>
                    <a:pt x="264985" y="506730"/>
                  </a:lnTo>
                  <a:lnTo>
                    <a:pt x="272427" y="505460"/>
                  </a:lnTo>
                  <a:lnTo>
                    <a:pt x="279857" y="505460"/>
                  </a:lnTo>
                  <a:lnTo>
                    <a:pt x="316496" y="499110"/>
                  </a:lnTo>
                  <a:lnTo>
                    <a:pt x="337883" y="491490"/>
                  </a:lnTo>
                  <a:lnTo>
                    <a:pt x="358584" y="483870"/>
                  </a:lnTo>
                  <a:lnTo>
                    <a:pt x="371944" y="476250"/>
                  </a:lnTo>
                  <a:lnTo>
                    <a:pt x="378472" y="473710"/>
                  </a:lnTo>
                  <a:lnTo>
                    <a:pt x="384886" y="469900"/>
                  </a:lnTo>
                  <a:lnTo>
                    <a:pt x="391198" y="464820"/>
                  </a:lnTo>
                  <a:lnTo>
                    <a:pt x="395312" y="462280"/>
                  </a:lnTo>
                  <a:lnTo>
                    <a:pt x="397383" y="461010"/>
                  </a:lnTo>
                  <a:lnTo>
                    <a:pt x="403428" y="457200"/>
                  </a:lnTo>
                  <a:lnTo>
                    <a:pt x="409359" y="452120"/>
                  </a:lnTo>
                  <a:lnTo>
                    <a:pt x="415163" y="448310"/>
                  </a:lnTo>
                  <a:lnTo>
                    <a:pt x="420801" y="443230"/>
                  </a:lnTo>
                  <a:lnTo>
                    <a:pt x="426313" y="438150"/>
                  </a:lnTo>
                  <a:lnTo>
                    <a:pt x="431660" y="433070"/>
                  </a:lnTo>
                  <a:lnTo>
                    <a:pt x="436867" y="426720"/>
                  </a:lnTo>
                  <a:lnTo>
                    <a:pt x="441896" y="421640"/>
                  </a:lnTo>
                  <a:lnTo>
                    <a:pt x="446773" y="416560"/>
                  </a:lnTo>
                  <a:lnTo>
                    <a:pt x="451472" y="410210"/>
                  </a:lnTo>
                  <a:lnTo>
                    <a:pt x="456018" y="403860"/>
                  </a:lnTo>
                  <a:lnTo>
                    <a:pt x="460375" y="398780"/>
                  </a:lnTo>
                  <a:lnTo>
                    <a:pt x="479374" y="365760"/>
                  </a:lnTo>
                  <a:lnTo>
                    <a:pt x="482600" y="359410"/>
                  </a:lnTo>
                  <a:lnTo>
                    <a:pt x="485635" y="353060"/>
                  </a:lnTo>
                  <a:lnTo>
                    <a:pt x="488454" y="345440"/>
                  </a:lnTo>
                  <a:lnTo>
                    <a:pt x="491070" y="339090"/>
                  </a:lnTo>
                  <a:lnTo>
                    <a:pt x="493483" y="331470"/>
                  </a:lnTo>
                  <a:lnTo>
                    <a:pt x="495693" y="325120"/>
                  </a:lnTo>
                  <a:lnTo>
                    <a:pt x="497674" y="317500"/>
                  </a:lnTo>
                  <a:lnTo>
                    <a:pt x="499452" y="309880"/>
                  </a:lnTo>
                  <a:lnTo>
                    <a:pt x="501027" y="303530"/>
                  </a:lnTo>
                  <a:lnTo>
                    <a:pt x="502373" y="295910"/>
                  </a:lnTo>
                  <a:lnTo>
                    <a:pt x="503504" y="288290"/>
                  </a:lnTo>
                  <a:lnTo>
                    <a:pt x="504418" y="280670"/>
                  </a:lnTo>
                  <a:lnTo>
                    <a:pt x="505117" y="273050"/>
                  </a:lnTo>
                  <a:lnTo>
                    <a:pt x="505599" y="265430"/>
                  </a:lnTo>
                  <a:lnTo>
                    <a:pt x="505853" y="25908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29" name="Google Shape;329;g2b45c97442c_0_58"/>
            <p:cNvPicPr preferRelativeResize="0"/>
            <p:nvPr/>
          </p:nvPicPr>
          <p:blipFill rotWithShape="1">
            <a:blip r:embed="rId8">
              <a:alphaModFix/>
            </a:blip>
            <a:srcRect/>
            <a:stretch/>
          </p:blipFill>
          <p:spPr>
            <a:xfrm>
              <a:off x="12355596" y="784526"/>
              <a:ext cx="85033" cy="137005"/>
            </a:xfrm>
            <a:prstGeom prst="rect">
              <a:avLst/>
            </a:prstGeom>
            <a:noFill/>
            <a:ln>
              <a:noFill/>
            </a:ln>
          </p:spPr>
        </p:pic>
        <p:pic>
          <p:nvPicPr>
            <p:cNvPr id="330" name="Google Shape;330;g2b45c97442c_0_58"/>
            <p:cNvPicPr preferRelativeResize="0"/>
            <p:nvPr/>
          </p:nvPicPr>
          <p:blipFill rotWithShape="1">
            <a:blip r:embed="rId9">
              <a:alphaModFix/>
            </a:blip>
            <a:srcRect/>
            <a:stretch/>
          </p:blipFill>
          <p:spPr>
            <a:xfrm>
              <a:off x="13014197" y="784257"/>
              <a:ext cx="177731" cy="137209"/>
            </a:xfrm>
            <a:prstGeom prst="rect">
              <a:avLst/>
            </a:prstGeom>
            <a:noFill/>
            <a:ln>
              <a:noFill/>
            </a:ln>
          </p:spPr>
        </p:pic>
        <p:sp>
          <p:nvSpPr>
            <p:cNvPr id="331" name="Google Shape;331;g2b45c97442c_0_58"/>
            <p:cNvSpPr/>
            <p:nvPr/>
          </p:nvSpPr>
          <p:spPr>
            <a:xfrm>
              <a:off x="12638901" y="861605"/>
              <a:ext cx="57150" cy="57784"/>
            </a:xfrm>
            <a:custGeom>
              <a:avLst/>
              <a:gdLst/>
              <a:ahLst/>
              <a:cxnLst/>
              <a:rect l="l" t="t" r="r" b="b"/>
              <a:pathLst>
                <a:path w="57150" h="57784" extrusionOk="0">
                  <a:moveTo>
                    <a:pt x="38493" y="21463"/>
                  </a:moveTo>
                  <a:lnTo>
                    <a:pt x="36537" y="17500"/>
                  </a:lnTo>
                  <a:lnTo>
                    <a:pt x="35598" y="15709"/>
                  </a:lnTo>
                  <a:lnTo>
                    <a:pt x="34417" y="13449"/>
                  </a:lnTo>
                  <a:lnTo>
                    <a:pt x="34201" y="13042"/>
                  </a:lnTo>
                  <a:lnTo>
                    <a:pt x="34201" y="15709"/>
                  </a:lnTo>
                  <a:lnTo>
                    <a:pt x="33350" y="22631"/>
                  </a:lnTo>
                  <a:lnTo>
                    <a:pt x="32804" y="28638"/>
                  </a:lnTo>
                  <a:lnTo>
                    <a:pt x="28651" y="27393"/>
                  </a:lnTo>
                  <a:lnTo>
                    <a:pt x="25793" y="26530"/>
                  </a:lnTo>
                  <a:lnTo>
                    <a:pt x="21755" y="27393"/>
                  </a:lnTo>
                  <a:lnTo>
                    <a:pt x="21755" y="16408"/>
                  </a:lnTo>
                  <a:lnTo>
                    <a:pt x="26428" y="16637"/>
                  </a:lnTo>
                  <a:lnTo>
                    <a:pt x="28371" y="16408"/>
                  </a:lnTo>
                  <a:lnTo>
                    <a:pt x="34201" y="15709"/>
                  </a:lnTo>
                  <a:lnTo>
                    <a:pt x="34201" y="13042"/>
                  </a:lnTo>
                  <a:lnTo>
                    <a:pt x="33197" y="11112"/>
                  </a:lnTo>
                  <a:lnTo>
                    <a:pt x="24638" y="13449"/>
                  </a:lnTo>
                  <a:lnTo>
                    <a:pt x="18796" y="12827"/>
                  </a:lnTo>
                  <a:lnTo>
                    <a:pt x="18884" y="39535"/>
                  </a:lnTo>
                  <a:lnTo>
                    <a:pt x="19100" y="43903"/>
                  </a:lnTo>
                  <a:lnTo>
                    <a:pt x="21755" y="44996"/>
                  </a:lnTo>
                  <a:lnTo>
                    <a:pt x="21755" y="30581"/>
                  </a:lnTo>
                  <a:lnTo>
                    <a:pt x="29997" y="30975"/>
                  </a:lnTo>
                  <a:lnTo>
                    <a:pt x="34823" y="33147"/>
                  </a:lnTo>
                  <a:lnTo>
                    <a:pt x="32499" y="39535"/>
                  </a:lnTo>
                  <a:lnTo>
                    <a:pt x="33820" y="43662"/>
                  </a:lnTo>
                  <a:lnTo>
                    <a:pt x="37871" y="45148"/>
                  </a:lnTo>
                  <a:lnTo>
                    <a:pt x="37706" y="39382"/>
                  </a:lnTo>
                  <a:lnTo>
                    <a:pt x="36487" y="33858"/>
                  </a:lnTo>
                  <a:lnTo>
                    <a:pt x="35077" y="30581"/>
                  </a:lnTo>
                  <a:lnTo>
                    <a:pt x="34239" y="28638"/>
                  </a:lnTo>
                  <a:lnTo>
                    <a:pt x="34251" y="28473"/>
                  </a:lnTo>
                  <a:lnTo>
                    <a:pt x="35991" y="25285"/>
                  </a:lnTo>
                  <a:lnTo>
                    <a:pt x="38493" y="21463"/>
                  </a:lnTo>
                  <a:close/>
                </a:path>
                <a:path w="57150" h="57784" extrusionOk="0">
                  <a:moveTo>
                    <a:pt x="56756" y="28308"/>
                  </a:moveTo>
                  <a:lnTo>
                    <a:pt x="56134" y="22275"/>
                  </a:lnTo>
                  <a:lnTo>
                    <a:pt x="55194" y="19024"/>
                  </a:lnTo>
                  <a:lnTo>
                    <a:pt x="53200" y="14973"/>
                  </a:lnTo>
                  <a:lnTo>
                    <a:pt x="53200" y="26606"/>
                  </a:lnTo>
                  <a:lnTo>
                    <a:pt x="53200" y="30429"/>
                  </a:lnTo>
                  <a:lnTo>
                    <a:pt x="48691" y="43484"/>
                  </a:lnTo>
                  <a:lnTo>
                    <a:pt x="37782" y="51752"/>
                  </a:lnTo>
                  <a:lnTo>
                    <a:pt x="24155" y="53771"/>
                  </a:lnTo>
                  <a:lnTo>
                    <a:pt x="11557" y="48031"/>
                  </a:lnTo>
                  <a:lnTo>
                    <a:pt x="2565" y="28994"/>
                  </a:lnTo>
                  <a:lnTo>
                    <a:pt x="2628" y="26606"/>
                  </a:lnTo>
                  <a:lnTo>
                    <a:pt x="27063" y="3302"/>
                  </a:lnTo>
                  <a:lnTo>
                    <a:pt x="29159" y="3340"/>
                  </a:lnTo>
                  <a:lnTo>
                    <a:pt x="53200" y="26606"/>
                  </a:lnTo>
                  <a:lnTo>
                    <a:pt x="53200" y="14973"/>
                  </a:lnTo>
                  <a:lnTo>
                    <a:pt x="26200" y="0"/>
                  </a:lnTo>
                  <a:lnTo>
                    <a:pt x="22885" y="419"/>
                  </a:lnTo>
                  <a:lnTo>
                    <a:pt x="0" y="26200"/>
                  </a:lnTo>
                  <a:lnTo>
                    <a:pt x="0" y="31038"/>
                  </a:lnTo>
                  <a:lnTo>
                    <a:pt x="28778" y="57175"/>
                  </a:lnTo>
                  <a:lnTo>
                    <a:pt x="32118" y="56921"/>
                  </a:lnTo>
                  <a:lnTo>
                    <a:pt x="56680" y="31038"/>
                  </a:lnTo>
                  <a:lnTo>
                    <a:pt x="56756" y="28308"/>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32" name="Google Shape;332;g2b45c97442c_0_58"/>
            <p:cNvPicPr preferRelativeResize="0"/>
            <p:nvPr/>
          </p:nvPicPr>
          <p:blipFill rotWithShape="1">
            <a:blip r:embed="rId10">
              <a:alphaModFix/>
            </a:blip>
            <a:srcRect/>
            <a:stretch/>
          </p:blipFill>
          <p:spPr>
            <a:xfrm>
              <a:off x="12488697" y="1065556"/>
              <a:ext cx="473897" cy="138496"/>
            </a:xfrm>
            <a:prstGeom prst="rect">
              <a:avLst/>
            </a:prstGeom>
            <a:noFill/>
            <a:ln>
              <a:noFill/>
            </a:ln>
          </p:spPr>
        </p:pic>
      </p:grpSp>
      <p:sp>
        <p:nvSpPr>
          <p:cNvPr id="333" name="Google Shape;333;g2b45c97442c_0_58"/>
          <p:cNvSpPr/>
          <p:nvPr/>
        </p:nvSpPr>
        <p:spPr>
          <a:xfrm>
            <a:off x="5126587" y="6484852"/>
            <a:ext cx="0" cy="2772409"/>
          </a:xfrm>
          <a:custGeom>
            <a:avLst/>
            <a:gdLst/>
            <a:ahLst/>
            <a:cxnLst/>
            <a:rect l="l" t="t" r="r" b="b"/>
            <a:pathLst>
              <a:path w="120000" h="2772409" extrusionOk="0">
                <a:moveTo>
                  <a:pt x="0" y="0"/>
                </a:moveTo>
                <a:lnTo>
                  <a:pt x="0" y="2771842"/>
                </a:lnTo>
              </a:path>
            </a:pathLst>
          </a:custGeom>
          <a:noFill/>
          <a:ln w="66625" cap="flat" cmpd="sng">
            <a:solidFill>
              <a:srgbClr val="FDD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g2b45c97442c_0_58"/>
          <p:cNvSpPr txBox="1"/>
          <p:nvPr/>
        </p:nvSpPr>
        <p:spPr>
          <a:xfrm>
            <a:off x="5385883" y="7257167"/>
            <a:ext cx="3203700" cy="289800"/>
          </a:xfrm>
          <a:prstGeom prst="rect">
            <a:avLst/>
          </a:prstGeom>
          <a:noFill/>
          <a:ln>
            <a:noFill/>
          </a:ln>
        </p:spPr>
        <p:txBody>
          <a:bodyPr spcFirstLastPara="1" wrap="square" lIns="0" tIns="12700" rIns="0" bIns="0" anchor="t" anchorCtr="0">
            <a:spAutoFit/>
          </a:bodyPr>
          <a:lstStyle/>
          <a:p>
            <a:pPr marL="0" marR="5080" lvl="0" indent="0" algn="l" rtl="0">
              <a:lnSpc>
                <a:spcPct val="184000"/>
              </a:lnSpc>
              <a:spcBef>
                <a:spcPts val="0"/>
              </a:spcBef>
              <a:spcAft>
                <a:spcPts val="0"/>
              </a:spcAft>
              <a:buNone/>
            </a:pPr>
            <a:endParaRPr sz="1800" b="1">
              <a:solidFill>
                <a:schemeClr val="dk1"/>
              </a:solidFill>
              <a:latin typeface="Lato"/>
              <a:ea typeface="Lato"/>
              <a:cs typeface="Lato"/>
              <a:sym typeface="Lato"/>
            </a:endParaRPr>
          </a:p>
        </p:txBody>
      </p:sp>
      <p:sp>
        <p:nvSpPr>
          <p:cNvPr id="335" name="Google Shape;335;g2b45c97442c_0_58"/>
          <p:cNvSpPr txBox="1"/>
          <p:nvPr/>
        </p:nvSpPr>
        <p:spPr>
          <a:xfrm>
            <a:off x="5355133" y="8804392"/>
            <a:ext cx="3474600" cy="2898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endParaRPr sz="1800">
              <a:solidFill>
                <a:schemeClr val="dk1"/>
              </a:solidFill>
              <a:latin typeface="Lato"/>
              <a:ea typeface="Lato"/>
              <a:cs typeface="Lato"/>
              <a:sym typeface="Lato"/>
            </a:endParaRPr>
          </a:p>
        </p:txBody>
      </p:sp>
      <p:sp>
        <p:nvSpPr>
          <p:cNvPr id="336" name="Google Shape;336;g2b45c97442c_0_58"/>
          <p:cNvSpPr txBox="1"/>
          <p:nvPr/>
        </p:nvSpPr>
        <p:spPr>
          <a:xfrm>
            <a:off x="763975" y="6410225"/>
            <a:ext cx="4179600" cy="3117000"/>
          </a:xfrm>
          <a:prstGeom prst="rect">
            <a:avLst/>
          </a:prstGeom>
          <a:solidFill>
            <a:srgbClr val="FDDF00"/>
          </a:solidFill>
          <a:ln>
            <a:noFill/>
          </a:ln>
        </p:spPr>
        <p:txBody>
          <a:bodyPr spcFirstLastPara="1" wrap="square" lIns="0" tIns="472425" rIns="0" bIns="0" anchor="t" anchorCtr="0">
            <a:spAutoFit/>
          </a:bodyPr>
          <a:lstStyle/>
          <a:p>
            <a:pPr marL="403225" marR="535305" lvl="0" indent="0" algn="l" rtl="0">
              <a:lnSpc>
                <a:spcPct val="110000"/>
              </a:lnSpc>
              <a:spcBef>
                <a:spcPts val="0"/>
              </a:spcBef>
              <a:spcAft>
                <a:spcPts val="0"/>
              </a:spcAft>
              <a:buNone/>
            </a:pPr>
            <a:r>
              <a:rPr lang="en-US" sz="4500" b="1">
                <a:solidFill>
                  <a:schemeClr val="dk1"/>
                </a:solidFill>
                <a:latin typeface="Lato Black"/>
                <a:ea typeface="Lato Black"/>
                <a:cs typeface="Lato Black"/>
                <a:sym typeface="Lato Black"/>
              </a:rPr>
              <a:t>QUICK.  </a:t>
            </a:r>
            <a:endParaRPr sz="4500" b="1">
              <a:solidFill>
                <a:schemeClr val="dk1"/>
              </a:solidFill>
              <a:latin typeface="Lato Black"/>
              <a:ea typeface="Lato Black"/>
              <a:cs typeface="Lato Black"/>
              <a:sym typeface="Lato Black"/>
            </a:endParaRPr>
          </a:p>
          <a:p>
            <a:pPr marL="403225" marR="535305" lvl="0" indent="0" algn="l" rtl="0">
              <a:lnSpc>
                <a:spcPct val="110000"/>
              </a:lnSpc>
              <a:spcBef>
                <a:spcPts val="0"/>
              </a:spcBef>
              <a:spcAft>
                <a:spcPts val="0"/>
              </a:spcAft>
              <a:buNone/>
            </a:pPr>
            <a:r>
              <a:rPr lang="en-US" sz="4500" b="1">
                <a:solidFill>
                  <a:schemeClr val="dk1"/>
                </a:solidFill>
                <a:latin typeface="Lato Black"/>
                <a:ea typeface="Lato Black"/>
                <a:cs typeface="Lato Black"/>
                <a:sym typeface="Lato Black"/>
              </a:rPr>
              <a:t>EFFICIENT.</a:t>
            </a:r>
            <a:endParaRPr sz="4500" b="1">
              <a:solidFill>
                <a:schemeClr val="dk1"/>
              </a:solidFill>
              <a:latin typeface="Lato Black"/>
              <a:ea typeface="Lato Black"/>
              <a:cs typeface="Lato Black"/>
              <a:sym typeface="Lato Black"/>
            </a:endParaRPr>
          </a:p>
          <a:p>
            <a:pPr marL="403225" marR="535305" lvl="0" indent="0" algn="l" rtl="0">
              <a:lnSpc>
                <a:spcPct val="110000"/>
              </a:lnSpc>
              <a:spcBef>
                <a:spcPts val="0"/>
              </a:spcBef>
              <a:spcAft>
                <a:spcPts val="0"/>
              </a:spcAft>
              <a:buNone/>
            </a:pPr>
            <a:r>
              <a:rPr lang="en-US" sz="4500" b="1">
                <a:solidFill>
                  <a:schemeClr val="dk1"/>
                </a:solidFill>
                <a:latin typeface="Lato Black"/>
                <a:ea typeface="Lato Black"/>
                <a:cs typeface="Lato Black"/>
                <a:sym typeface="Lato Black"/>
              </a:rPr>
              <a:t>SAFE.</a:t>
            </a:r>
            <a:endParaRPr sz="4500" b="1">
              <a:solidFill>
                <a:schemeClr val="dk1"/>
              </a:solidFill>
              <a:latin typeface="Lato Black"/>
              <a:ea typeface="Lato Black"/>
              <a:cs typeface="Lato Black"/>
              <a:sym typeface="Lato Black"/>
            </a:endParaRPr>
          </a:p>
          <a:p>
            <a:pPr marL="403225" marR="535305" lvl="0" indent="0" algn="l" rtl="0">
              <a:lnSpc>
                <a:spcPct val="110000"/>
              </a:lnSpc>
              <a:spcBef>
                <a:spcPts val="0"/>
              </a:spcBef>
              <a:spcAft>
                <a:spcPts val="0"/>
              </a:spcAft>
              <a:buNone/>
            </a:pPr>
            <a:endParaRPr sz="2300" b="1">
              <a:solidFill>
                <a:schemeClr val="dk1"/>
              </a:solidFill>
              <a:latin typeface="Lato Black"/>
              <a:ea typeface="Lato Black"/>
              <a:cs typeface="Lato Black"/>
              <a:sym typeface="Lato Black"/>
            </a:endParaRPr>
          </a:p>
        </p:txBody>
      </p:sp>
      <p:sp>
        <p:nvSpPr>
          <p:cNvPr id="337" name="Google Shape;337;g2b45c97442c_0_58"/>
          <p:cNvSpPr txBox="1">
            <a:spLocks noGrp="1"/>
          </p:cNvSpPr>
          <p:nvPr>
            <p:ph type="title"/>
          </p:nvPr>
        </p:nvSpPr>
        <p:spPr>
          <a:xfrm>
            <a:off x="763975" y="949425"/>
            <a:ext cx="8645400" cy="2223000"/>
          </a:xfrm>
          <a:prstGeom prst="rect">
            <a:avLst/>
          </a:prstGeom>
          <a:noFill/>
          <a:ln>
            <a:noFill/>
          </a:ln>
        </p:spPr>
        <p:txBody>
          <a:bodyPr spcFirstLastPara="1" wrap="square" lIns="0" tIns="44450" rIns="0" bIns="0" anchor="t" anchorCtr="0">
            <a:spAutoFit/>
          </a:bodyPr>
          <a:lstStyle/>
          <a:p>
            <a:pPr marL="12700" marR="5080" lvl="0" indent="0" algn="ctr" rtl="0">
              <a:lnSpc>
                <a:spcPct val="117692"/>
              </a:lnSpc>
              <a:spcBef>
                <a:spcPts val="0"/>
              </a:spcBef>
              <a:spcAft>
                <a:spcPts val="0"/>
              </a:spcAft>
              <a:buNone/>
            </a:pPr>
            <a:r>
              <a:rPr lang="en-US"/>
              <a:t>DUAL VOLTAGE</a:t>
            </a:r>
            <a:endParaRPr/>
          </a:p>
          <a:p>
            <a:pPr marL="12700" marR="5080" lvl="0" indent="0" algn="ctr" rtl="0">
              <a:lnSpc>
                <a:spcPct val="117692"/>
              </a:lnSpc>
              <a:spcBef>
                <a:spcPts val="0"/>
              </a:spcBef>
              <a:spcAft>
                <a:spcPts val="0"/>
              </a:spcAft>
              <a:buNone/>
            </a:pPr>
            <a:r>
              <a:rPr lang="en-US"/>
              <a:t>TRANSFER SWITCH</a:t>
            </a:r>
            <a:endParaRPr/>
          </a:p>
        </p:txBody>
      </p:sp>
      <p:sp>
        <p:nvSpPr>
          <p:cNvPr id="338" name="Google Shape;338;g2b45c97442c_0_58"/>
          <p:cNvSpPr txBox="1"/>
          <p:nvPr/>
        </p:nvSpPr>
        <p:spPr>
          <a:xfrm>
            <a:off x="431150" y="3519700"/>
            <a:ext cx="9434700" cy="2475600"/>
          </a:xfrm>
          <a:prstGeom prst="rect">
            <a:avLst/>
          </a:prstGeom>
          <a:noFill/>
          <a:ln>
            <a:noFill/>
          </a:ln>
        </p:spPr>
        <p:txBody>
          <a:bodyPr spcFirstLastPara="1" wrap="square" lIns="0" tIns="12700" rIns="0" bIns="0" anchor="t" anchorCtr="0">
            <a:spAutoFit/>
          </a:bodyPr>
          <a:lstStyle/>
          <a:p>
            <a:pPr marL="0" lvl="0" indent="0" algn="ctr" rtl="0">
              <a:spcBef>
                <a:spcPts val="0"/>
              </a:spcBef>
              <a:spcAft>
                <a:spcPts val="0"/>
              </a:spcAft>
              <a:buNone/>
            </a:pPr>
            <a:r>
              <a:rPr lang="en-US" sz="2900">
                <a:solidFill>
                  <a:srgbClr val="FDDF00"/>
                </a:solidFill>
                <a:latin typeface="Lato"/>
                <a:ea typeface="Lato"/>
                <a:cs typeface="Lato"/>
                <a:sym typeface="Lato"/>
              </a:rPr>
              <a:t>POWER DISTRIBUTION</a:t>
            </a:r>
            <a:endParaRPr sz="2900">
              <a:solidFill>
                <a:srgbClr val="FDDF00"/>
              </a:solidFill>
              <a:latin typeface="Lato"/>
              <a:ea typeface="Lato"/>
              <a:cs typeface="Lato"/>
              <a:sym typeface="Lato"/>
            </a:endParaRPr>
          </a:p>
          <a:p>
            <a:pPr marL="0" lvl="0" indent="0" algn="ctr" rtl="0">
              <a:spcBef>
                <a:spcPts val="0"/>
              </a:spcBef>
              <a:spcAft>
                <a:spcPts val="0"/>
              </a:spcAft>
              <a:buNone/>
            </a:pPr>
            <a:endParaRPr sz="1900">
              <a:solidFill>
                <a:srgbClr val="FDDF00"/>
              </a:solidFill>
              <a:latin typeface="Lato"/>
              <a:ea typeface="Lato"/>
              <a:cs typeface="Lato"/>
              <a:sym typeface="Lato"/>
            </a:endParaRPr>
          </a:p>
          <a:p>
            <a:pPr marL="0" lvl="0" indent="0" algn="ctr" rtl="0">
              <a:lnSpc>
                <a:spcPct val="115000"/>
              </a:lnSpc>
              <a:spcBef>
                <a:spcPts val="0"/>
              </a:spcBef>
              <a:spcAft>
                <a:spcPts val="0"/>
              </a:spcAft>
              <a:buClr>
                <a:schemeClr val="dk1"/>
              </a:buClr>
              <a:buSzPts val="1100"/>
              <a:buFont typeface="Arial"/>
              <a:buNone/>
            </a:pPr>
            <a:r>
              <a:rPr lang="en-US" sz="2000">
                <a:solidFill>
                  <a:schemeClr val="dk1"/>
                </a:solidFill>
                <a:latin typeface="Lato"/>
                <a:ea typeface="Lato"/>
                <a:cs typeface="Lato"/>
                <a:sym typeface="Lato"/>
              </a:rPr>
              <a:t>The Power Assemblies Automatic Transfer Switch is a Dual Voltage Variant Switch, meaning that it has auto-sensing technology to operate under a range of voltages from 200V to 480V. This transfer switch guarantees the continuous delivery of electricity during a power outage. It delivers power from one of two power sources to a connected load circuit and is available with or without Series 16 Camlock Inputs.</a:t>
            </a:r>
            <a:endParaRPr sz="2900">
              <a:solidFill>
                <a:srgbClr val="FDDF00"/>
              </a:solidFill>
              <a:latin typeface="Lato"/>
              <a:ea typeface="Lato"/>
              <a:cs typeface="Lato"/>
              <a:sym typeface="Lato"/>
            </a:endParaRPr>
          </a:p>
        </p:txBody>
      </p:sp>
      <p:sp>
        <p:nvSpPr>
          <p:cNvPr id="339" name="Google Shape;339;g2b45c97442c_0_58"/>
          <p:cNvSpPr txBox="1"/>
          <p:nvPr/>
        </p:nvSpPr>
        <p:spPr>
          <a:xfrm>
            <a:off x="5309575" y="6601150"/>
            <a:ext cx="4982400" cy="2539800"/>
          </a:xfrm>
          <a:prstGeom prst="rect">
            <a:avLst/>
          </a:prstGeom>
          <a:noFill/>
          <a:ln>
            <a:noFill/>
          </a:ln>
        </p:spPr>
        <p:txBody>
          <a:bodyPr spcFirstLastPara="1" wrap="square" lIns="91425" tIns="91425" rIns="91425" bIns="91425" anchor="t" anchorCtr="0">
            <a:spAutoFit/>
          </a:bodyPr>
          <a:lstStyle/>
          <a:p>
            <a:pPr marL="12700" lvl="0" indent="0" algn="l" rtl="0">
              <a:lnSpc>
                <a:spcPct val="150000"/>
              </a:lnSpc>
              <a:spcBef>
                <a:spcPts val="0"/>
              </a:spcBef>
              <a:spcAft>
                <a:spcPts val="0"/>
              </a:spcAft>
              <a:buNone/>
            </a:pPr>
            <a:r>
              <a:rPr lang="en-US" sz="1800" b="1">
                <a:solidFill>
                  <a:schemeClr val="dk1"/>
                </a:solidFill>
                <a:latin typeface="Lato"/>
                <a:ea typeface="Lato"/>
                <a:cs typeface="Lato"/>
                <a:sym typeface="Lato"/>
              </a:rPr>
              <a:t>100A - 200A Options</a:t>
            </a:r>
            <a:endParaRPr sz="1800" b="1">
              <a:solidFill>
                <a:schemeClr val="dk1"/>
              </a:solidFill>
              <a:latin typeface="Lato"/>
              <a:ea typeface="Lato"/>
              <a:cs typeface="Lato"/>
              <a:sym typeface="Lato"/>
            </a:endParaRPr>
          </a:p>
          <a:p>
            <a:pPr marL="12700" lvl="0" indent="0" algn="l" rtl="0">
              <a:lnSpc>
                <a:spcPct val="150000"/>
              </a:lnSpc>
              <a:spcBef>
                <a:spcPts val="0"/>
              </a:spcBef>
              <a:spcAft>
                <a:spcPts val="0"/>
              </a:spcAft>
              <a:buNone/>
            </a:pPr>
            <a:r>
              <a:rPr lang="en-US" sz="1800" b="1">
                <a:solidFill>
                  <a:schemeClr val="dk1"/>
                </a:solidFill>
                <a:latin typeface="Lato"/>
                <a:ea typeface="Lato"/>
                <a:cs typeface="Lato"/>
                <a:sym typeface="Lato"/>
              </a:rPr>
              <a:t>Dual Voltage Operation</a:t>
            </a:r>
            <a:endParaRPr sz="1800" b="1">
              <a:solidFill>
                <a:schemeClr val="dk1"/>
              </a:solidFill>
              <a:latin typeface="Lato"/>
              <a:ea typeface="Lato"/>
              <a:cs typeface="Lato"/>
              <a:sym typeface="Lato"/>
            </a:endParaRPr>
          </a:p>
          <a:p>
            <a:pPr marL="12700" marR="5080" lvl="0" indent="0" algn="l" rtl="0">
              <a:lnSpc>
                <a:spcPct val="150000"/>
              </a:lnSpc>
              <a:spcBef>
                <a:spcPts val="0"/>
              </a:spcBef>
              <a:spcAft>
                <a:spcPts val="0"/>
              </a:spcAft>
              <a:buNone/>
            </a:pPr>
            <a:r>
              <a:rPr lang="en-US" sz="1800" b="1">
                <a:solidFill>
                  <a:schemeClr val="dk1"/>
                </a:solidFill>
                <a:latin typeface="Lato"/>
                <a:ea typeface="Lato"/>
                <a:cs typeface="Lato"/>
                <a:sym typeface="Lato"/>
              </a:rPr>
              <a:t>Series 16 Camlock Input/Output</a:t>
            </a:r>
            <a:endParaRPr sz="1800" b="1">
              <a:solidFill>
                <a:schemeClr val="dk1"/>
              </a:solidFill>
              <a:latin typeface="Lato"/>
              <a:ea typeface="Lato"/>
              <a:cs typeface="Lato"/>
              <a:sym typeface="Lato"/>
            </a:endParaRPr>
          </a:p>
          <a:p>
            <a:pPr marL="12700" marR="5080" lvl="0" indent="0" algn="l" rtl="0">
              <a:lnSpc>
                <a:spcPct val="150000"/>
              </a:lnSpc>
              <a:spcBef>
                <a:spcPts val="0"/>
              </a:spcBef>
              <a:spcAft>
                <a:spcPts val="0"/>
              </a:spcAft>
              <a:buNone/>
            </a:pPr>
            <a:r>
              <a:rPr lang="en-US" sz="1800" b="1">
                <a:solidFill>
                  <a:schemeClr val="dk1"/>
                </a:solidFill>
                <a:latin typeface="Lato"/>
                <a:ea typeface="Lato"/>
                <a:cs typeface="Lato"/>
                <a:sym typeface="Lato"/>
              </a:rPr>
              <a:t>Carbon or Stainless Steel</a:t>
            </a:r>
            <a:endParaRPr sz="1800" b="1">
              <a:solidFill>
                <a:schemeClr val="dk1"/>
              </a:solidFill>
              <a:latin typeface="Lato"/>
              <a:ea typeface="Lato"/>
              <a:cs typeface="Lato"/>
              <a:sym typeface="Lato"/>
            </a:endParaRPr>
          </a:p>
          <a:p>
            <a:pPr marL="12700" marR="5080" lvl="0" indent="0" algn="l" rtl="0">
              <a:lnSpc>
                <a:spcPct val="150000"/>
              </a:lnSpc>
              <a:spcBef>
                <a:spcPts val="0"/>
              </a:spcBef>
              <a:spcAft>
                <a:spcPts val="0"/>
              </a:spcAft>
              <a:buNone/>
            </a:pPr>
            <a:r>
              <a:rPr lang="en-US" sz="1800" b="1">
                <a:solidFill>
                  <a:schemeClr val="dk1"/>
                </a:solidFill>
                <a:latin typeface="Lato"/>
                <a:ea typeface="Lato"/>
                <a:cs typeface="Lato"/>
                <a:sym typeface="Lato"/>
              </a:rPr>
              <a:t>Detachable Human Interface Controls</a:t>
            </a:r>
            <a:endParaRPr sz="1800" b="1">
              <a:solidFill>
                <a:schemeClr val="dk1"/>
              </a:solidFill>
              <a:latin typeface="Lato"/>
              <a:ea typeface="Lato"/>
              <a:cs typeface="Lato"/>
              <a:sym typeface="Lato"/>
            </a:endParaRPr>
          </a:p>
          <a:p>
            <a:pPr marL="12700" marR="5080" lvl="0" indent="0" algn="l" rtl="0">
              <a:lnSpc>
                <a:spcPct val="150000"/>
              </a:lnSpc>
              <a:spcBef>
                <a:spcPts val="0"/>
              </a:spcBef>
              <a:spcAft>
                <a:spcPts val="0"/>
              </a:spcAft>
              <a:buNone/>
            </a:pPr>
            <a:r>
              <a:rPr lang="en-US" sz="1800" b="1">
                <a:solidFill>
                  <a:schemeClr val="dk1"/>
                </a:solidFill>
                <a:latin typeface="Lato"/>
                <a:ea typeface="Lato"/>
                <a:cs typeface="Lato"/>
                <a:sym typeface="Lato"/>
              </a:rPr>
              <a:t>Custom Configurations Available</a:t>
            </a:r>
            <a:endParaRPr/>
          </a:p>
        </p:txBody>
      </p:sp>
      <p:pic>
        <p:nvPicPr>
          <p:cNvPr id="340" name="Google Shape;340;g2b45c97442c_0_58"/>
          <p:cNvPicPr preferRelativeResize="0"/>
          <p:nvPr/>
        </p:nvPicPr>
        <p:blipFill>
          <a:blip r:embed="rId11">
            <a:alphaModFix/>
          </a:blip>
          <a:stretch>
            <a:fillRect/>
          </a:stretch>
        </p:blipFill>
        <p:spPr>
          <a:xfrm>
            <a:off x="10657975" y="3817304"/>
            <a:ext cx="7630025" cy="4641646"/>
          </a:xfrm>
          <a:prstGeom prst="rect">
            <a:avLst/>
          </a:prstGeom>
          <a:noFill/>
          <a:ln>
            <a:noFill/>
          </a:ln>
        </p:spPr>
      </p:pic>
      <p:pic>
        <p:nvPicPr>
          <p:cNvPr id="341" name="Google Shape;341;g2b45c97442c_0_58"/>
          <p:cNvPicPr preferRelativeResize="0"/>
          <p:nvPr/>
        </p:nvPicPr>
        <p:blipFill>
          <a:blip r:embed="rId12">
            <a:alphaModFix/>
          </a:blip>
          <a:stretch>
            <a:fillRect/>
          </a:stretch>
        </p:blipFill>
        <p:spPr>
          <a:xfrm>
            <a:off x="12361575" y="493000"/>
            <a:ext cx="6531375" cy="8311399"/>
          </a:xfrm>
          <a:prstGeom prst="rect">
            <a:avLst/>
          </a:prstGeom>
          <a:noFill/>
          <a:ln>
            <a:noFill/>
          </a:ln>
        </p:spPr>
      </p:pic>
      <p:pic>
        <p:nvPicPr>
          <p:cNvPr id="342" name="Google Shape;342;g2b45c97442c_0_58"/>
          <p:cNvPicPr preferRelativeResize="0"/>
          <p:nvPr/>
        </p:nvPicPr>
        <p:blipFill>
          <a:blip r:embed="rId13">
            <a:alphaModFix/>
          </a:blip>
          <a:stretch>
            <a:fillRect/>
          </a:stretch>
        </p:blipFill>
        <p:spPr>
          <a:xfrm>
            <a:off x="9628100" y="3662075"/>
            <a:ext cx="5819651" cy="6302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46"/>
        <p:cNvGrpSpPr/>
        <p:nvPr/>
      </p:nvGrpSpPr>
      <p:grpSpPr>
        <a:xfrm>
          <a:off x="0" y="0"/>
          <a:ext cx="0" cy="0"/>
          <a:chOff x="0" y="0"/>
          <a:chExt cx="0" cy="0"/>
        </a:xfrm>
      </p:grpSpPr>
      <p:grpSp>
        <p:nvGrpSpPr>
          <p:cNvPr id="347" name="Google Shape;347;g2b45c97442c_0_84"/>
          <p:cNvGrpSpPr/>
          <p:nvPr/>
        </p:nvGrpSpPr>
        <p:grpSpPr>
          <a:xfrm>
            <a:off x="10759199" y="267783"/>
            <a:ext cx="7528800" cy="1209673"/>
            <a:chOff x="10759199" y="267783"/>
            <a:chExt cx="7528800" cy="1209673"/>
          </a:xfrm>
        </p:grpSpPr>
        <p:pic>
          <p:nvPicPr>
            <p:cNvPr id="348" name="Google Shape;348;g2b45c97442c_0_84"/>
            <p:cNvPicPr preferRelativeResize="0"/>
            <p:nvPr/>
          </p:nvPicPr>
          <p:blipFill rotWithShape="1">
            <a:blip r:embed="rId3">
              <a:alphaModFix/>
            </a:blip>
            <a:srcRect/>
            <a:stretch/>
          </p:blipFill>
          <p:spPr>
            <a:xfrm>
              <a:off x="10759199" y="267783"/>
              <a:ext cx="7528800" cy="1209673"/>
            </a:xfrm>
            <a:prstGeom prst="rect">
              <a:avLst/>
            </a:prstGeom>
            <a:noFill/>
            <a:ln>
              <a:noFill/>
            </a:ln>
          </p:spPr>
        </p:pic>
        <p:pic>
          <p:nvPicPr>
            <p:cNvPr id="349" name="Google Shape;349;g2b45c97442c_0_84"/>
            <p:cNvPicPr preferRelativeResize="0"/>
            <p:nvPr/>
          </p:nvPicPr>
          <p:blipFill rotWithShape="1">
            <a:blip r:embed="rId4">
              <a:alphaModFix/>
            </a:blip>
            <a:srcRect/>
            <a:stretch/>
          </p:blipFill>
          <p:spPr>
            <a:xfrm>
              <a:off x="14330169" y="537554"/>
              <a:ext cx="1514825" cy="657307"/>
            </a:xfrm>
            <a:prstGeom prst="rect">
              <a:avLst/>
            </a:prstGeom>
            <a:noFill/>
            <a:ln>
              <a:noFill/>
            </a:ln>
          </p:spPr>
        </p:pic>
        <p:pic>
          <p:nvPicPr>
            <p:cNvPr id="350" name="Google Shape;350;g2b45c97442c_0_84"/>
            <p:cNvPicPr preferRelativeResize="0"/>
            <p:nvPr/>
          </p:nvPicPr>
          <p:blipFill rotWithShape="1">
            <a:blip r:embed="rId5">
              <a:alphaModFix/>
            </a:blip>
            <a:srcRect/>
            <a:stretch/>
          </p:blipFill>
          <p:spPr>
            <a:xfrm>
              <a:off x="15919839" y="487853"/>
              <a:ext cx="2209796" cy="761999"/>
            </a:xfrm>
            <a:prstGeom prst="rect">
              <a:avLst/>
            </a:prstGeom>
            <a:noFill/>
            <a:ln>
              <a:noFill/>
            </a:ln>
          </p:spPr>
        </p:pic>
        <p:pic>
          <p:nvPicPr>
            <p:cNvPr id="351" name="Google Shape;351;g2b45c97442c_0_84"/>
            <p:cNvPicPr preferRelativeResize="0"/>
            <p:nvPr/>
          </p:nvPicPr>
          <p:blipFill rotWithShape="1">
            <a:blip r:embed="rId6">
              <a:alphaModFix/>
            </a:blip>
            <a:srcRect/>
            <a:stretch/>
          </p:blipFill>
          <p:spPr>
            <a:xfrm>
              <a:off x="13373870" y="487784"/>
              <a:ext cx="761947" cy="761947"/>
            </a:xfrm>
            <a:prstGeom prst="rect">
              <a:avLst/>
            </a:prstGeom>
            <a:noFill/>
            <a:ln>
              <a:noFill/>
            </a:ln>
          </p:spPr>
        </p:pic>
        <p:pic>
          <p:nvPicPr>
            <p:cNvPr id="352" name="Google Shape;352;g2b45c97442c_0_84"/>
            <p:cNvPicPr preferRelativeResize="0"/>
            <p:nvPr/>
          </p:nvPicPr>
          <p:blipFill rotWithShape="1">
            <a:blip r:embed="rId7">
              <a:alphaModFix/>
            </a:blip>
            <a:srcRect/>
            <a:stretch/>
          </p:blipFill>
          <p:spPr>
            <a:xfrm>
              <a:off x="11134337" y="762190"/>
              <a:ext cx="990599" cy="238123"/>
            </a:xfrm>
            <a:prstGeom prst="rect">
              <a:avLst/>
            </a:prstGeom>
            <a:noFill/>
            <a:ln>
              <a:noFill/>
            </a:ln>
          </p:spPr>
        </p:pic>
        <p:sp>
          <p:nvSpPr>
            <p:cNvPr id="353" name="Google Shape;353;g2b45c97442c_0_84"/>
            <p:cNvSpPr/>
            <p:nvPr/>
          </p:nvSpPr>
          <p:spPr>
            <a:xfrm>
              <a:off x="12473458" y="528357"/>
              <a:ext cx="506095" cy="506730"/>
            </a:xfrm>
            <a:custGeom>
              <a:avLst/>
              <a:gdLst/>
              <a:ahLst/>
              <a:cxnLst/>
              <a:rect l="l" t="t" r="r" b="b"/>
              <a:pathLst>
                <a:path w="506095" h="506730" extrusionOk="0">
                  <a:moveTo>
                    <a:pt x="256489" y="275043"/>
                  </a:moveTo>
                  <a:lnTo>
                    <a:pt x="256159" y="266700"/>
                  </a:lnTo>
                  <a:lnTo>
                    <a:pt x="256159" y="118706"/>
                  </a:lnTo>
                  <a:lnTo>
                    <a:pt x="208991" y="118706"/>
                  </a:lnTo>
                  <a:lnTo>
                    <a:pt x="208991" y="269036"/>
                  </a:lnTo>
                  <a:lnTo>
                    <a:pt x="209321" y="271475"/>
                  </a:lnTo>
                  <a:lnTo>
                    <a:pt x="209080" y="273850"/>
                  </a:lnTo>
                  <a:lnTo>
                    <a:pt x="193586" y="286854"/>
                  </a:lnTo>
                  <a:lnTo>
                    <a:pt x="191160" y="286486"/>
                  </a:lnTo>
                  <a:lnTo>
                    <a:pt x="189166" y="286461"/>
                  </a:lnTo>
                  <a:lnTo>
                    <a:pt x="176898" y="272897"/>
                  </a:lnTo>
                  <a:lnTo>
                    <a:pt x="177076" y="270903"/>
                  </a:lnTo>
                  <a:lnTo>
                    <a:pt x="177076" y="118554"/>
                  </a:lnTo>
                  <a:lnTo>
                    <a:pt x="129908" y="118554"/>
                  </a:lnTo>
                  <a:lnTo>
                    <a:pt x="129933" y="267195"/>
                  </a:lnTo>
                  <a:lnTo>
                    <a:pt x="145897" y="307314"/>
                  </a:lnTo>
                  <a:lnTo>
                    <a:pt x="181279" y="322313"/>
                  </a:lnTo>
                  <a:lnTo>
                    <a:pt x="195948" y="322897"/>
                  </a:lnTo>
                  <a:lnTo>
                    <a:pt x="210718" y="321665"/>
                  </a:lnTo>
                  <a:lnTo>
                    <a:pt x="248475" y="298450"/>
                  </a:lnTo>
                  <a:lnTo>
                    <a:pt x="255016" y="283070"/>
                  </a:lnTo>
                  <a:lnTo>
                    <a:pt x="256489" y="275043"/>
                  </a:lnTo>
                  <a:close/>
                </a:path>
                <a:path w="506095" h="506730" extrusionOk="0">
                  <a:moveTo>
                    <a:pt x="378688" y="350278"/>
                  </a:moveTo>
                  <a:lnTo>
                    <a:pt x="321310" y="350278"/>
                  </a:lnTo>
                  <a:lnTo>
                    <a:pt x="321310" y="190207"/>
                  </a:lnTo>
                  <a:lnTo>
                    <a:pt x="274637" y="190207"/>
                  </a:lnTo>
                  <a:lnTo>
                    <a:pt x="274637" y="350278"/>
                  </a:lnTo>
                  <a:lnTo>
                    <a:pt x="274675" y="389661"/>
                  </a:lnTo>
                  <a:lnTo>
                    <a:pt x="378688" y="389661"/>
                  </a:lnTo>
                  <a:lnTo>
                    <a:pt x="378688" y="350278"/>
                  </a:lnTo>
                  <a:close/>
                </a:path>
                <a:path w="506095" h="506730" extrusionOk="0">
                  <a:moveTo>
                    <a:pt x="505853" y="259080"/>
                  </a:moveTo>
                  <a:lnTo>
                    <a:pt x="503859" y="220980"/>
                  </a:lnTo>
                  <a:lnTo>
                    <a:pt x="501523" y="207010"/>
                  </a:lnTo>
                  <a:lnTo>
                    <a:pt x="500037" y="199390"/>
                  </a:lnTo>
                  <a:lnTo>
                    <a:pt x="498335" y="191770"/>
                  </a:lnTo>
                  <a:lnTo>
                    <a:pt x="496417" y="184150"/>
                  </a:lnTo>
                  <a:lnTo>
                    <a:pt x="494284" y="177800"/>
                  </a:lnTo>
                  <a:lnTo>
                    <a:pt x="491947" y="170180"/>
                  </a:lnTo>
                  <a:lnTo>
                    <a:pt x="489407" y="163830"/>
                  </a:lnTo>
                  <a:lnTo>
                    <a:pt x="486651" y="156210"/>
                  </a:lnTo>
                  <a:lnTo>
                    <a:pt x="483692" y="149860"/>
                  </a:lnTo>
                  <a:lnTo>
                    <a:pt x="480542" y="143510"/>
                  </a:lnTo>
                  <a:lnTo>
                    <a:pt x="477189" y="135890"/>
                  </a:lnTo>
                  <a:lnTo>
                    <a:pt x="473646" y="129540"/>
                  </a:lnTo>
                  <a:lnTo>
                    <a:pt x="469900" y="123190"/>
                  </a:lnTo>
                  <a:lnTo>
                    <a:pt x="465975" y="116840"/>
                  </a:lnTo>
                  <a:lnTo>
                    <a:pt x="461873" y="110490"/>
                  </a:lnTo>
                  <a:lnTo>
                    <a:pt x="461302" y="109651"/>
                  </a:lnTo>
                  <a:lnTo>
                    <a:pt x="461302" y="251460"/>
                  </a:lnTo>
                  <a:lnTo>
                    <a:pt x="461238" y="259080"/>
                  </a:lnTo>
                  <a:lnTo>
                    <a:pt x="456603" y="298450"/>
                  </a:lnTo>
                  <a:lnTo>
                    <a:pt x="444030" y="337820"/>
                  </a:lnTo>
                  <a:lnTo>
                    <a:pt x="434924" y="355600"/>
                  </a:lnTo>
                  <a:lnTo>
                    <a:pt x="427875" y="367030"/>
                  </a:lnTo>
                  <a:lnTo>
                    <a:pt x="402348" y="400050"/>
                  </a:lnTo>
                  <a:lnTo>
                    <a:pt x="397510" y="403860"/>
                  </a:lnTo>
                  <a:lnTo>
                    <a:pt x="387362" y="414020"/>
                  </a:lnTo>
                  <a:lnTo>
                    <a:pt x="353631" y="436880"/>
                  </a:lnTo>
                  <a:lnTo>
                    <a:pt x="347599" y="439420"/>
                  </a:lnTo>
                  <a:lnTo>
                    <a:pt x="335229" y="445770"/>
                  </a:lnTo>
                  <a:lnTo>
                    <a:pt x="328917" y="448310"/>
                  </a:lnTo>
                  <a:lnTo>
                    <a:pt x="316026" y="452120"/>
                  </a:lnTo>
                  <a:lnTo>
                    <a:pt x="309486" y="454660"/>
                  </a:lnTo>
                  <a:lnTo>
                    <a:pt x="276009" y="461010"/>
                  </a:lnTo>
                  <a:lnTo>
                    <a:pt x="269227" y="461010"/>
                  </a:lnTo>
                  <a:lnTo>
                    <a:pt x="255587" y="462280"/>
                  </a:lnTo>
                  <a:lnTo>
                    <a:pt x="248767" y="462280"/>
                  </a:lnTo>
                  <a:lnTo>
                    <a:pt x="235140" y="461010"/>
                  </a:lnTo>
                  <a:lnTo>
                    <a:pt x="228358" y="461010"/>
                  </a:lnTo>
                  <a:lnTo>
                    <a:pt x="208191" y="457200"/>
                  </a:lnTo>
                  <a:lnTo>
                    <a:pt x="194983" y="453390"/>
                  </a:lnTo>
                  <a:lnTo>
                    <a:pt x="188480" y="452120"/>
                  </a:lnTo>
                  <a:lnTo>
                    <a:pt x="169405" y="444500"/>
                  </a:lnTo>
                  <a:lnTo>
                    <a:pt x="157124" y="438150"/>
                  </a:lnTo>
                  <a:lnTo>
                    <a:pt x="151142" y="434340"/>
                  </a:lnTo>
                  <a:lnTo>
                    <a:pt x="139509" y="427990"/>
                  </a:lnTo>
                  <a:lnTo>
                    <a:pt x="133883" y="424180"/>
                  </a:lnTo>
                  <a:lnTo>
                    <a:pt x="123012" y="415290"/>
                  </a:lnTo>
                  <a:lnTo>
                    <a:pt x="117792" y="411480"/>
                  </a:lnTo>
                  <a:lnTo>
                    <a:pt x="107784" y="402590"/>
                  </a:lnTo>
                  <a:lnTo>
                    <a:pt x="103022" y="397510"/>
                  </a:lnTo>
                  <a:lnTo>
                    <a:pt x="93980" y="387350"/>
                  </a:lnTo>
                  <a:lnTo>
                    <a:pt x="89725" y="381000"/>
                  </a:lnTo>
                  <a:lnTo>
                    <a:pt x="81724" y="370840"/>
                  </a:lnTo>
                  <a:lnTo>
                    <a:pt x="78016" y="364490"/>
                  </a:lnTo>
                  <a:lnTo>
                    <a:pt x="71158" y="353060"/>
                  </a:lnTo>
                  <a:lnTo>
                    <a:pt x="68021" y="346710"/>
                  </a:lnTo>
                  <a:lnTo>
                    <a:pt x="53530" y="308610"/>
                  </a:lnTo>
                  <a:lnTo>
                    <a:pt x="46812" y="267970"/>
                  </a:lnTo>
                  <a:lnTo>
                    <a:pt x="46469" y="247650"/>
                  </a:lnTo>
                  <a:lnTo>
                    <a:pt x="47358" y="233680"/>
                  </a:lnTo>
                  <a:lnTo>
                    <a:pt x="55359" y="194310"/>
                  </a:lnTo>
                  <a:lnTo>
                    <a:pt x="73825" y="151130"/>
                  </a:lnTo>
                  <a:lnTo>
                    <a:pt x="94907" y="121920"/>
                  </a:lnTo>
                  <a:lnTo>
                    <a:pt x="103098" y="111760"/>
                  </a:lnTo>
                  <a:lnTo>
                    <a:pt x="140804" y="81280"/>
                  </a:lnTo>
                  <a:lnTo>
                    <a:pt x="184835" y="58420"/>
                  </a:lnTo>
                  <a:lnTo>
                    <a:pt x="220510" y="49530"/>
                  </a:lnTo>
                  <a:lnTo>
                    <a:pt x="220827" y="49530"/>
                  </a:lnTo>
                  <a:lnTo>
                    <a:pt x="251587" y="46990"/>
                  </a:lnTo>
                  <a:lnTo>
                    <a:pt x="266979" y="46990"/>
                  </a:lnTo>
                  <a:lnTo>
                    <a:pt x="297649" y="52070"/>
                  </a:lnTo>
                  <a:lnTo>
                    <a:pt x="312585" y="55880"/>
                  </a:lnTo>
                  <a:lnTo>
                    <a:pt x="341477" y="66040"/>
                  </a:lnTo>
                  <a:lnTo>
                    <a:pt x="347662" y="69850"/>
                  </a:lnTo>
                  <a:lnTo>
                    <a:pt x="353695" y="72390"/>
                  </a:lnTo>
                  <a:lnTo>
                    <a:pt x="387413" y="95250"/>
                  </a:lnTo>
                  <a:lnTo>
                    <a:pt x="397560" y="105410"/>
                  </a:lnTo>
                  <a:lnTo>
                    <a:pt x="402399" y="109220"/>
                  </a:lnTo>
                  <a:lnTo>
                    <a:pt x="411607" y="119380"/>
                  </a:lnTo>
                  <a:lnTo>
                    <a:pt x="415950" y="124460"/>
                  </a:lnTo>
                  <a:lnTo>
                    <a:pt x="424116" y="135890"/>
                  </a:lnTo>
                  <a:lnTo>
                    <a:pt x="427913" y="140970"/>
                  </a:lnTo>
                  <a:lnTo>
                    <a:pt x="434962" y="153670"/>
                  </a:lnTo>
                  <a:lnTo>
                    <a:pt x="438188" y="158750"/>
                  </a:lnTo>
                  <a:lnTo>
                    <a:pt x="444055" y="171450"/>
                  </a:lnTo>
                  <a:lnTo>
                    <a:pt x="456615" y="210820"/>
                  </a:lnTo>
                  <a:lnTo>
                    <a:pt x="461302" y="251460"/>
                  </a:lnTo>
                  <a:lnTo>
                    <a:pt x="461302" y="109651"/>
                  </a:lnTo>
                  <a:lnTo>
                    <a:pt x="457568" y="104140"/>
                  </a:lnTo>
                  <a:lnTo>
                    <a:pt x="453097" y="99060"/>
                  </a:lnTo>
                  <a:lnTo>
                    <a:pt x="448449" y="92710"/>
                  </a:lnTo>
                  <a:lnTo>
                    <a:pt x="443636" y="87630"/>
                  </a:lnTo>
                  <a:lnTo>
                    <a:pt x="438658" y="81280"/>
                  </a:lnTo>
                  <a:lnTo>
                    <a:pt x="433514" y="76200"/>
                  </a:lnTo>
                  <a:lnTo>
                    <a:pt x="405549" y="52070"/>
                  </a:lnTo>
                  <a:lnTo>
                    <a:pt x="399529" y="46990"/>
                  </a:lnTo>
                  <a:lnTo>
                    <a:pt x="393395" y="43180"/>
                  </a:lnTo>
                  <a:lnTo>
                    <a:pt x="387121" y="39370"/>
                  </a:lnTo>
                  <a:lnTo>
                    <a:pt x="380746" y="34290"/>
                  </a:lnTo>
                  <a:lnTo>
                    <a:pt x="374269" y="31750"/>
                  </a:lnTo>
                  <a:lnTo>
                    <a:pt x="360972" y="24130"/>
                  </a:lnTo>
                  <a:lnTo>
                    <a:pt x="347306" y="19050"/>
                  </a:lnTo>
                  <a:lnTo>
                    <a:pt x="340347" y="15240"/>
                  </a:lnTo>
                  <a:lnTo>
                    <a:pt x="333311" y="12700"/>
                  </a:lnTo>
                  <a:lnTo>
                    <a:pt x="326212" y="11430"/>
                  </a:lnTo>
                  <a:lnTo>
                    <a:pt x="319049" y="8890"/>
                  </a:lnTo>
                  <a:lnTo>
                    <a:pt x="311823" y="7620"/>
                  </a:lnTo>
                  <a:lnTo>
                    <a:pt x="288988" y="2540"/>
                  </a:lnTo>
                  <a:lnTo>
                    <a:pt x="266052" y="0"/>
                  </a:lnTo>
                  <a:lnTo>
                    <a:pt x="241300" y="0"/>
                  </a:lnTo>
                  <a:lnTo>
                    <a:pt x="208661" y="3810"/>
                  </a:lnTo>
                  <a:lnTo>
                    <a:pt x="157302" y="19050"/>
                  </a:lnTo>
                  <a:lnTo>
                    <a:pt x="119519" y="38100"/>
                  </a:lnTo>
                  <a:lnTo>
                    <a:pt x="85458" y="63500"/>
                  </a:lnTo>
                  <a:lnTo>
                    <a:pt x="56108" y="95250"/>
                  </a:lnTo>
                  <a:lnTo>
                    <a:pt x="49415" y="102870"/>
                  </a:lnTo>
                  <a:lnTo>
                    <a:pt x="43103" y="111760"/>
                  </a:lnTo>
                  <a:lnTo>
                    <a:pt x="37198" y="121920"/>
                  </a:lnTo>
                  <a:lnTo>
                    <a:pt x="31673" y="130810"/>
                  </a:lnTo>
                  <a:lnTo>
                    <a:pt x="26568" y="140970"/>
                  </a:lnTo>
                  <a:lnTo>
                    <a:pt x="21894" y="151130"/>
                  </a:lnTo>
                  <a:lnTo>
                    <a:pt x="17653" y="160020"/>
                  </a:lnTo>
                  <a:lnTo>
                    <a:pt x="5130" y="201930"/>
                  </a:lnTo>
                  <a:lnTo>
                    <a:pt x="25" y="246380"/>
                  </a:lnTo>
                  <a:lnTo>
                    <a:pt x="0" y="259080"/>
                  </a:lnTo>
                  <a:lnTo>
                    <a:pt x="292" y="267970"/>
                  </a:lnTo>
                  <a:lnTo>
                    <a:pt x="6502" y="311150"/>
                  </a:lnTo>
                  <a:lnTo>
                    <a:pt x="20053" y="353060"/>
                  </a:lnTo>
                  <a:lnTo>
                    <a:pt x="29476" y="372110"/>
                  </a:lnTo>
                  <a:lnTo>
                    <a:pt x="34823" y="382270"/>
                  </a:lnTo>
                  <a:lnTo>
                    <a:pt x="60159" y="417830"/>
                  </a:lnTo>
                  <a:lnTo>
                    <a:pt x="65074" y="422910"/>
                  </a:lnTo>
                  <a:lnTo>
                    <a:pt x="70154" y="429260"/>
                  </a:lnTo>
                  <a:lnTo>
                    <a:pt x="75387" y="434340"/>
                  </a:lnTo>
                  <a:lnTo>
                    <a:pt x="80784" y="439420"/>
                  </a:lnTo>
                  <a:lnTo>
                    <a:pt x="86334" y="444500"/>
                  </a:lnTo>
                  <a:lnTo>
                    <a:pt x="92011" y="448310"/>
                  </a:lnTo>
                  <a:lnTo>
                    <a:pt x="97840" y="453390"/>
                  </a:lnTo>
                  <a:lnTo>
                    <a:pt x="135445" y="477520"/>
                  </a:lnTo>
                  <a:lnTo>
                    <a:pt x="148844" y="483870"/>
                  </a:lnTo>
                  <a:lnTo>
                    <a:pt x="155689" y="487680"/>
                  </a:lnTo>
                  <a:lnTo>
                    <a:pt x="176707" y="495300"/>
                  </a:lnTo>
                  <a:lnTo>
                    <a:pt x="183845" y="496570"/>
                  </a:lnTo>
                  <a:lnTo>
                    <a:pt x="191058" y="499110"/>
                  </a:lnTo>
                  <a:lnTo>
                    <a:pt x="227749" y="505460"/>
                  </a:lnTo>
                  <a:lnTo>
                    <a:pt x="235178" y="505460"/>
                  </a:lnTo>
                  <a:lnTo>
                    <a:pt x="242620" y="506730"/>
                  </a:lnTo>
                  <a:lnTo>
                    <a:pt x="264985" y="506730"/>
                  </a:lnTo>
                  <a:lnTo>
                    <a:pt x="272427" y="505460"/>
                  </a:lnTo>
                  <a:lnTo>
                    <a:pt x="279857" y="505460"/>
                  </a:lnTo>
                  <a:lnTo>
                    <a:pt x="316496" y="499110"/>
                  </a:lnTo>
                  <a:lnTo>
                    <a:pt x="337883" y="491490"/>
                  </a:lnTo>
                  <a:lnTo>
                    <a:pt x="358584" y="483870"/>
                  </a:lnTo>
                  <a:lnTo>
                    <a:pt x="371944" y="476250"/>
                  </a:lnTo>
                  <a:lnTo>
                    <a:pt x="378472" y="473710"/>
                  </a:lnTo>
                  <a:lnTo>
                    <a:pt x="384886" y="469900"/>
                  </a:lnTo>
                  <a:lnTo>
                    <a:pt x="391198" y="464820"/>
                  </a:lnTo>
                  <a:lnTo>
                    <a:pt x="395312" y="462280"/>
                  </a:lnTo>
                  <a:lnTo>
                    <a:pt x="397383" y="461010"/>
                  </a:lnTo>
                  <a:lnTo>
                    <a:pt x="403428" y="457200"/>
                  </a:lnTo>
                  <a:lnTo>
                    <a:pt x="409359" y="452120"/>
                  </a:lnTo>
                  <a:lnTo>
                    <a:pt x="415163" y="448310"/>
                  </a:lnTo>
                  <a:lnTo>
                    <a:pt x="420801" y="443230"/>
                  </a:lnTo>
                  <a:lnTo>
                    <a:pt x="426313" y="438150"/>
                  </a:lnTo>
                  <a:lnTo>
                    <a:pt x="431660" y="433070"/>
                  </a:lnTo>
                  <a:lnTo>
                    <a:pt x="436867" y="426720"/>
                  </a:lnTo>
                  <a:lnTo>
                    <a:pt x="441896" y="421640"/>
                  </a:lnTo>
                  <a:lnTo>
                    <a:pt x="446773" y="416560"/>
                  </a:lnTo>
                  <a:lnTo>
                    <a:pt x="451472" y="410210"/>
                  </a:lnTo>
                  <a:lnTo>
                    <a:pt x="456018" y="403860"/>
                  </a:lnTo>
                  <a:lnTo>
                    <a:pt x="460375" y="398780"/>
                  </a:lnTo>
                  <a:lnTo>
                    <a:pt x="479374" y="365760"/>
                  </a:lnTo>
                  <a:lnTo>
                    <a:pt x="482600" y="359410"/>
                  </a:lnTo>
                  <a:lnTo>
                    <a:pt x="485635" y="353060"/>
                  </a:lnTo>
                  <a:lnTo>
                    <a:pt x="488454" y="345440"/>
                  </a:lnTo>
                  <a:lnTo>
                    <a:pt x="491070" y="339090"/>
                  </a:lnTo>
                  <a:lnTo>
                    <a:pt x="493483" y="331470"/>
                  </a:lnTo>
                  <a:lnTo>
                    <a:pt x="495693" y="325120"/>
                  </a:lnTo>
                  <a:lnTo>
                    <a:pt x="497674" y="317500"/>
                  </a:lnTo>
                  <a:lnTo>
                    <a:pt x="499452" y="309880"/>
                  </a:lnTo>
                  <a:lnTo>
                    <a:pt x="501027" y="303530"/>
                  </a:lnTo>
                  <a:lnTo>
                    <a:pt x="502373" y="295910"/>
                  </a:lnTo>
                  <a:lnTo>
                    <a:pt x="503504" y="288290"/>
                  </a:lnTo>
                  <a:lnTo>
                    <a:pt x="504418" y="280670"/>
                  </a:lnTo>
                  <a:lnTo>
                    <a:pt x="505117" y="273050"/>
                  </a:lnTo>
                  <a:lnTo>
                    <a:pt x="505599" y="265430"/>
                  </a:lnTo>
                  <a:lnTo>
                    <a:pt x="505853" y="25908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54" name="Google Shape;354;g2b45c97442c_0_84"/>
            <p:cNvPicPr preferRelativeResize="0"/>
            <p:nvPr/>
          </p:nvPicPr>
          <p:blipFill rotWithShape="1">
            <a:blip r:embed="rId8">
              <a:alphaModFix/>
            </a:blip>
            <a:srcRect/>
            <a:stretch/>
          </p:blipFill>
          <p:spPr>
            <a:xfrm>
              <a:off x="12355596" y="784526"/>
              <a:ext cx="85033" cy="137005"/>
            </a:xfrm>
            <a:prstGeom prst="rect">
              <a:avLst/>
            </a:prstGeom>
            <a:noFill/>
            <a:ln>
              <a:noFill/>
            </a:ln>
          </p:spPr>
        </p:pic>
        <p:pic>
          <p:nvPicPr>
            <p:cNvPr id="355" name="Google Shape;355;g2b45c97442c_0_84"/>
            <p:cNvPicPr preferRelativeResize="0"/>
            <p:nvPr/>
          </p:nvPicPr>
          <p:blipFill rotWithShape="1">
            <a:blip r:embed="rId9">
              <a:alphaModFix/>
            </a:blip>
            <a:srcRect/>
            <a:stretch/>
          </p:blipFill>
          <p:spPr>
            <a:xfrm>
              <a:off x="13014197" y="784257"/>
              <a:ext cx="177731" cy="137209"/>
            </a:xfrm>
            <a:prstGeom prst="rect">
              <a:avLst/>
            </a:prstGeom>
            <a:noFill/>
            <a:ln>
              <a:noFill/>
            </a:ln>
          </p:spPr>
        </p:pic>
        <p:sp>
          <p:nvSpPr>
            <p:cNvPr id="356" name="Google Shape;356;g2b45c97442c_0_84"/>
            <p:cNvSpPr/>
            <p:nvPr/>
          </p:nvSpPr>
          <p:spPr>
            <a:xfrm>
              <a:off x="12638901" y="861605"/>
              <a:ext cx="57150" cy="57784"/>
            </a:xfrm>
            <a:custGeom>
              <a:avLst/>
              <a:gdLst/>
              <a:ahLst/>
              <a:cxnLst/>
              <a:rect l="l" t="t" r="r" b="b"/>
              <a:pathLst>
                <a:path w="57150" h="57784" extrusionOk="0">
                  <a:moveTo>
                    <a:pt x="38493" y="21463"/>
                  </a:moveTo>
                  <a:lnTo>
                    <a:pt x="36537" y="17500"/>
                  </a:lnTo>
                  <a:lnTo>
                    <a:pt x="35598" y="15709"/>
                  </a:lnTo>
                  <a:lnTo>
                    <a:pt x="34417" y="13449"/>
                  </a:lnTo>
                  <a:lnTo>
                    <a:pt x="34201" y="13042"/>
                  </a:lnTo>
                  <a:lnTo>
                    <a:pt x="34201" y="15709"/>
                  </a:lnTo>
                  <a:lnTo>
                    <a:pt x="33350" y="22631"/>
                  </a:lnTo>
                  <a:lnTo>
                    <a:pt x="32804" y="28638"/>
                  </a:lnTo>
                  <a:lnTo>
                    <a:pt x="28651" y="27393"/>
                  </a:lnTo>
                  <a:lnTo>
                    <a:pt x="25793" y="26530"/>
                  </a:lnTo>
                  <a:lnTo>
                    <a:pt x="21755" y="27393"/>
                  </a:lnTo>
                  <a:lnTo>
                    <a:pt x="21755" y="16408"/>
                  </a:lnTo>
                  <a:lnTo>
                    <a:pt x="26428" y="16637"/>
                  </a:lnTo>
                  <a:lnTo>
                    <a:pt x="28371" y="16408"/>
                  </a:lnTo>
                  <a:lnTo>
                    <a:pt x="34201" y="15709"/>
                  </a:lnTo>
                  <a:lnTo>
                    <a:pt x="34201" y="13042"/>
                  </a:lnTo>
                  <a:lnTo>
                    <a:pt x="33197" y="11112"/>
                  </a:lnTo>
                  <a:lnTo>
                    <a:pt x="24638" y="13449"/>
                  </a:lnTo>
                  <a:lnTo>
                    <a:pt x="18796" y="12827"/>
                  </a:lnTo>
                  <a:lnTo>
                    <a:pt x="18884" y="39535"/>
                  </a:lnTo>
                  <a:lnTo>
                    <a:pt x="19100" y="43903"/>
                  </a:lnTo>
                  <a:lnTo>
                    <a:pt x="21755" y="44996"/>
                  </a:lnTo>
                  <a:lnTo>
                    <a:pt x="21755" y="30581"/>
                  </a:lnTo>
                  <a:lnTo>
                    <a:pt x="29997" y="30975"/>
                  </a:lnTo>
                  <a:lnTo>
                    <a:pt x="34823" y="33147"/>
                  </a:lnTo>
                  <a:lnTo>
                    <a:pt x="32499" y="39535"/>
                  </a:lnTo>
                  <a:lnTo>
                    <a:pt x="33820" y="43662"/>
                  </a:lnTo>
                  <a:lnTo>
                    <a:pt x="37871" y="45148"/>
                  </a:lnTo>
                  <a:lnTo>
                    <a:pt x="37706" y="39382"/>
                  </a:lnTo>
                  <a:lnTo>
                    <a:pt x="36487" y="33858"/>
                  </a:lnTo>
                  <a:lnTo>
                    <a:pt x="35077" y="30581"/>
                  </a:lnTo>
                  <a:lnTo>
                    <a:pt x="34239" y="28638"/>
                  </a:lnTo>
                  <a:lnTo>
                    <a:pt x="34251" y="28473"/>
                  </a:lnTo>
                  <a:lnTo>
                    <a:pt x="35991" y="25285"/>
                  </a:lnTo>
                  <a:lnTo>
                    <a:pt x="38493" y="21463"/>
                  </a:lnTo>
                  <a:close/>
                </a:path>
                <a:path w="57150" h="57784" extrusionOk="0">
                  <a:moveTo>
                    <a:pt x="56756" y="28308"/>
                  </a:moveTo>
                  <a:lnTo>
                    <a:pt x="56134" y="22275"/>
                  </a:lnTo>
                  <a:lnTo>
                    <a:pt x="55194" y="19024"/>
                  </a:lnTo>
                  <a:lnTo>
                    <a:pt x="53200" y="14973"/>
                  </a:lnTo>
                  <a:lnTo>
                    <a:pt x="53200" y="26606"/>
                  </a:lnTo>
                  <a:lnTo>
                    <a:pt x="53200" y="30429"/>
                  </a:lnTo>
                  <a:lnTo>
                    <a:pt x="48691" y="43484"/>
                  </a:lnTo>
                  <a:lnTo>
                    <a:pt x="37782" y="51752"/>
                  </a:lnTo>
                  <a:lnTo>
                    <a:pt x="24155" y="53771"/>
                  </a:lnTo>
                  <a:lnTo>
                    <a:pt x="11557" y="48031"/>
                  </a:lnTo>
                  <a:lnTo>
                    <a:pt x="2565" y="28994"/>
                  </a:lnTo>
                  <a:lnTo>
                    <a:pt x="2628" y="26606"/>
                  </a:lnTo>
                  <a:lnTo>
                    <a:pt x="27063" y="3302"/>
                  </a:lnTo>
                  <a:lnTo>
                    <a:pt x="29159" y="3340"/>
                  </a:lnTo>
                  <a:lnTo>
                    <a:pt x="53200" y="26606"/>
                  </a:lnTo>
                  <a:lnTo>
                    <a:pt x="53200" y="14973"/>
                  </a:lnTo>
                  <a:lnTo>
                    <a:pt x="26200" y="0"/>
                  </a:lnTo>
                  <a:lnTo>
                    <a:pt x="22885" y="419"/>
                  </a:lnTo>
                  <a:lnTo>
                    <a:pt x="0" y="26200"/>
                  </a:lnTo>
                  <a:lnTo>
                    <a:pt x="0" y="31038"/>
                  </a:lnTo>
                  <a:lnTo>
                    <a:pt x="28778" y="57175"/>
                  </a:lnTo>
                  <a:lnTo>
                    <a:pt x="32118" y="56921"/>
                  </a:lnTo>
                  <a:lnTo>
                    <a:pt x="56680" y="31038"/>
                  </a:lnTo>
                  <a:lnTo>
                    <a:pt x="56756" y="28308"/>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57" name="Google Shape;357;g2b45c97442c_0_84"/>
            <p:cNvPicPr preferRelativeResize="0"/>
            <p:nvPr/>
          </p:nvPicPr>
          <p:blipFill rotWithShape="1">
            <a:blip r:embed="rId10">
              <a:alphaModFix/>
            </a:blip>
            <a:srcRect/>
            <a:stretch/>
          </p:blipFill>
          <p:spPr>
            <a:xfrm>
              <a:off x="12488697" y="1065556"/>
              <a:ext cx="473897" cy="138496"/>
            </a:xfrm>
            <a:prstGeom prst="rect">
              <a:avLst/>
            </a:prstGeom>
            <a:noFill/>
            <a:ln>
              <a:noFill/>
            </a:ln>
          </p:spPr>
        </p:pic>
      </p:grpSp>
      <p:sp>
        <p:nvSpPr>
          <p:cNvPr id="358" name="Google Shape;358;g2b45c97442c_0_84"/>
          <p:cNvSpPr/>
          <p:nvPr/>
        </p:nvSpPr>
        <p:spPr>
          <a:xfrm>
            <a:off x="5126587" y="6484852"/>
            <a:ext cx="0" cy="2772409"/>
          </a:xfrm>
          <a:custGeom>
            <a:avLst/>
            <a:gdLst/>
            <a:ahLst/>
            <a:cxnLst/>
            <a:rect l="l" t="t" r="r" b="b"/>
            <a:pathLst>
              <a:path w="120000" h="2772409" extrusionOk="0">
                <a:moveTo>
                  <a:pt x="0" y="0"/>
                </a:moveTo>
                <a:lnTo>
                  <a:pt x="0" y="2771842"/>
                </a:lnTo>
              </a:path>
            </a:pathLst>
          </a:custGeom>
          <a:noFill/>
          <a:ln w="66625" cap="flat" cmpd="sng">
            <a:solidFill>
              <a:srgbClr val="FDD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 name="Google Shape;359;g2b45c97442c_0_84"/>
          <p:cNvSpPr txBox="1"/>
          <p:nvPr/>
        </p:nvSpPr>
        <p:spPr>
          <a:xfrm>
            <a:off x="5385869" y="6676150"/>
            <a:ext cx="32607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endParaRPr sz="1800">
              <a:solidFill>
                <a:schemeClr val="dk1"/>
              </a:solidFill>
              <a:latin typeface="Lato"/>
              <a:ea typeface="Lato"/>
              <a:cs typeface="Lato"/>
              <a:sym typeface="Lato"/>
            </a:endParaRPr>
          </a:p>
        </p:txBody>
      </p:sp>
      <p:sp>
        <p:nvSpPr>
          <p:cNvPr id="360" name="Google Shape;360;g2b45c97442c_0_84"/>
          <p:cNvSpPr txBox="1"/>
          <p:nvPr/>
        </p:nvSpPr>
        <p:spPr>
          <a:xfrm>
            <a:off x="5385883" y="7257167"/>
            <a:ext cx="3203700" cy="289800"/>
          </a:xfrm>
          <a:prstGeom prst="rect">
            <a:avLst/>
          </a:prstGeom>
          <a:noFill/>
          <a:ln>
            <a:noFill/>
          </a:ln>
        </p:spPr>
        <p:txBody>
          <a:bodyPr spcFirstLastPara="1" wrap="square" lIns="0" tIns="12700" rIns="0" bIns="0" anchor="t" anchorCtr="0">
            <a:spAutoFit/>
          </a:bodyPr>
          <a:lstStyle/>
          <a:p>
            <a:pPr marL="0" marR="5080" lvl="0" indent="0" algn="l" rtl="0">
              <a:lnSpc>
                <a:spcPct val="184000"/>
              </a:lnSpc>
              <a:spcBef>
                <a:spcPts val="0"/>
              </a:spcBef>
              <a:spcAft>
                <a:spcPts val="0"/>
              </a:spcAft>
              <a:buNone/>
            </a:pPr>
            <a:endParaRPr sz="1800" b="1">
              <a:solidFill>
                <a:schemeClr val="dk1"/>
              </a:solidFill>
              <a:latin typeface="Lato"/>
              <a:ea typeface="Lato"/>
              <a:cs typeface="Lato"/>
              <a:sym typeface="Lato"/>
            </a:endParaRPr>
          </a:p>
        </p:txBody>
      </p:sp>
      <p:sp>
        <p:nvSpPr>
          <p:cNvPr id="361" name="Google Shape;361;g2b45c97442c_0_84"/>
          <p:cNvSpPr txBox="1"/>
          <p:nvPr/>
        </p:nvSpPr>
        <p:spPr>
          <a:xfrm>
            <a:off x="-110830" y="6410225"/>
            <a:ext cx="5054106" cy="3151617"/>
          </a:xfrm>
          <a:prstGeom prst="rect">
            <a:avLst/>
          </a:prstGeom>
          <a:solidFill>
            <a:srgbClr val="FDDF00"/>
          </a:solidFill>
          <a:ln>
            <a:noFill/>
          </a:ln>
        </p:spPr>
        <p:txBody>
          <a:bodyPr spcFirstLastPara="1" wrap="square" lIns="0" tIns="472425" rIns="0" bIns="0" anchor="t" anchorCtr="0">
            <a:spAutoFit/>
          </a:bodyPr>
          <a:lstStyle/>
          <a:p>
            <a:pPr marL="403225" marR="535305" lvl="0" indent="0" algn="l" rtl="0">
              <a:lnSpc>
                <a:spcPct val="110000"/>
              </a:lnSpc>
              <a:spcBef>
                <a:spcPts val="0"/>
              </a:spcBef>
              <a:spcAft>
                <a:spcPts val="0"/>
              </a:spcAft>
              <a:buNone/>
            </a:pPr>
            <a:r>
              <a:rPr lang="en-US" sz="4500" b="1" dirty="0">
                <a:solidFill>
                  <a:schemeClr val="dk1"/>
                </a:solidFill>
                <a:latin typeface="Lato Black"/>
                <a:ea typeface="Lato Black"/>
                <a:cs typeface="Lato Black"/>
                <a:sym typeface="Lato Black"/>
              </a:rPr>
              <a:t>EFFECTIVE.  SIMPLE.</a:t>
            </a:r>
            <a:endParaRPr sz="4500" b="1" dirty="0">
              <a:solidFill>
                <a:schemeClr val="dk1"/>
              </a:solidFill>
              <a:latin typeface="Lato Black"/>
              <a:ea typeface="Lato Black"/>
              <a:cs typeface="Lato Black"/>
              <a:sym typeface="Lato Black"/>
            </a:endParaRPr>
          </a:p>
          <a:p>
            <a:pPr marL="403225" marR="535305" lvl="0" indent="0" algn="l" rtl="0">
              <a:lnSpc>
                <a:spcPct val="110000"/>
              </a:lnSpc>
              <a:spcBef>
                <a:spcPts val="0"/>
              </a:spcBef>
              <a:spcAft>
                <a:spcPts val="0"/>
              </a:spcAft>
              <a:buNone/>
            </a:pPr>
            <a:r>
              <a:rPr lang="en-US" sz="4500" b="1" dirty="0">
                <a:solidFill>
                  <a:schemeClr val="dk1"/>
                </a:solidFill>
                <a:latin typeface="Lato Black"/>
                <a:ea typeface="Lato Black"/>
                <a:cs typeface="Lato Black"/>
                <a:sym typeface="Lato Black"/>
              </a:rPr>
              <a:t>CONVENIENT.</a:t>
            </a:r>
            <a:endParaRPr sz="4500" b="1" dirty="0">
              <a:solidFill>
                <a:schemeClr val="dk1"/>
              </a:solidFill>
              <a:latin typeface="Lato Black"/>
              <a:ea typeface="Lato Black"/>
              <a:cs typeface="Lato Black"/>
              <a:sym typeface="Lato Black"/>
            </a:endParaRPr>
          </a:p>
          <a:p>
            <a:pPr marL="403225" marR="535305" lvl="0" indent="0" algn="l" rtl="0">
              <a:lnSpc>
                <a:spcPct val="110000"/>
              </a:lnSpc>
              <a:spcBef>
                <a:spcPts val="0"/>
              </a:spcBef>
              <a:spcAft>
                <a:spcPts val="0"/>
              </a:spcAft>
              <a:buNone/>
            </a:pPr>
            <a:endParaRPr sz="2300" b="1" dirty="0">
              <a:solidFill>
                <a:schemeClr val="dk1"/>
              </a:solidFill>
              <a:latin typeface="Lato Black"/>
              <a:ea typeface="Lato Black"/>
              <a:cs typeface="Lato Black"/>
              <a:sym typeface="Lato Black"/>
            </a:endParaRPr>
          </a:p>
        </p:txBody>
      </p:sp>
      <p:sp>
        <p:nvSpPr>
          <p:cNvPr id="362" name="Google Shape;362;g2b45c97442c_0_84"/>
          <p:cNvSpPr txBox="1">
            <a:spLocks noGrp="1"/>
          </p:cNvSpPr>
          <p:nvPr>
            <p:ph type="title"/>
          </p:nvPr>
        </p:nvSpPr>
        <p:spPr>
          <a:xfrm>
            <a:off x="1373577" y="949425"/>
            <a:ext cx="8435441" cy="2405530"/>
          </a:xfrm>
          <a:prstGeom prst="rect">
            <a:avLst/>
          </a:prstGeom>
          <a:noFill/>
          <a:ln>
            <a:noFill/>
          </a:ln>
        </p:spPr>
        <p:txBody>
          <a:bodyPr spcFirstLastPara="1" wrap="square" lIns="0" tIns="44450" rIns="0" bIns="0" anchor="t" anchorCtr="0">
            <a:spAutoFit/>
          </a:bodyPr>
          <a:lstStyle/>
          <a:p>
            <a:pPr marL="12700" marR="5080" lvl="0" indent="1341120" algn="l" rtl="0">
              <a:lnSpc>
                <a:spcPct val="117692"/>
              </a:lnSpc>
              <a:spcBef>
                <a:spcPts val="0"/>
              </a:spcBef>
              <a:spcAft>
                <a:spcPts val="0"/>
              </a:spcAft>
              <a:buClr>
                <a:schemeClr val="dk1"/>
              </a:buClr>
              <a:buFont typeface="Arial"/>
              <a:buNone/>
            </a:pPr>
            <a:r>
              <a:rPr lang="en-US" dirty="0"/>
              <a:t>GENERATOR  DOCKING STATION</a:t>
            </a:r>
            <a:endParaRPr dirty="0"/>
          </a:p>
        </p:txBody>
      </p:sp>
      <p:sp>
        <p:nvSpPr>
          <p:cNvPr id="363" name="Google Shape;363;g2b45c97442c_0_84"/>
          <p:cNvSpPr txBox="1"/>
          <p:nvPr/>
        </p:nvSpPr>
        <p:spPr>
          <a:xfrm>
            <a:off x="647725" y="3519700"/>
            <a:ext cx="9309600" cy="2438100"/>
          </a:xfrm>
          <a:prstGeom prst="rect">
            <a:avLst/>
          </a:prstGeom>
          <a:noFill/>
          <a:ln>
            <a:noFill/>
          </a:ln>
        </p:spPr>
        <p:txBody>
          <a:bodyPr spcFirstLastPara="1" wrap="square" lIns="0" tIns="12700" rIns="0" bIns="0" anchor="t" anchorCtr="0">
            <a:spAutoFit/>
          </a:bodyPr>
          <a:lstStyle/>
          <a:p>
            <a:pPr marL="0" lvl="0" indent="0" algn="ctr" rtl="0">
              <a:spcBef>
                <a:spcPts val="0"/>
              </a:spcBef>
              <a:spcAft>
                <a:spcPts val="0"/>
              </a:spcAft>
              <a:buClr>
                <a:schemeClr val="dk1"/>
              </a:buClr>
              <a:buFont typeface="Arial"/>
              <a:buNone/>
            </a:pPr>
            <a:r>
              <a:rPr lang="en-US" sz="2900">
                <a:solidFill>
                  <a:srgbClr val="FDDF00"/>
                </a:solidFill>
                <a:latin typeface="Lato"/>
                <a:ea typeface="Lato"/>
                <a:cs typeface="Lato"/>
                <a:sym typeface="Lato"/>
              </a:rPr>
              <a:t>POWER DISTRIBUTION</a:t>
            </a:r>
            <a:endParaRPr sz="2900">
              <a:solidFill>
                <a:schemeClr val="dk1"/>
              </a:solidFill>
              <a:latin typeface="Lato"/>
              <a:ea typeface="Lato"/>
              <a:cs typeface="Lato"/>
              <a:sym typeface="Lato"/>
            </a:endParaRPr>
          </a:p>
          <a:p>
            <a:pPr marL="12700" marR="5080" lvl="0" indent="-635" algn="ctr" rtl="0">
              <a:lnSpc>
                <a:spcPct val="113300"/>
              </a:lnSpc>
              <a:spcBef>
                <a:spcPts val="2150"/>
              </a:spcBef>
              <a:spcAft>
                <a:spcPts val="0"/>
              </a:spcAft>
              <a:buClr>
                <a:schemeClr val="dk1"/>
              </a:buClr>
              <a:buFont typeface="Arial"/>
              <a:buNone/>
            </a:pPr>
            <a:r>
              <a:rPr lang="en-US" sz="2000">
                <a:solidFill>
                  <a:schemeClr val="dk1"/>
                </a:solidFill>
                <a:latin typeface="Lato"/>
                <a:ea typeface="Lato"/>
                <a:cs typeface="Lato"/>
                <a:sym typeface="Lato"/>
              </a:rPr>
              <a:t>The Power Assemblies Generator Docking Station is a high-quality, low-cost unit with a camlock quick  connection system. The Generator Docking Station is used in conjunction with a transfer switch to  provide a convenient, quick connect option for emergency power. The mini, compact, and standard  system configurations allow for numerous wiring possibilities to fit customer and building requirements.</a:t>
            </a:r>
            <a:endParaRPr sz="2900">
              <a:solidFill>
                <a:srgbClr val="FDDF00"/>
              </a:solidFill>
              <a:latin typeface="Lato"/>
              <a:ea typeface="Lato"/>
              <a:cs typeface="Lato"/>
              <a:sym typeface="Lato"/>
            </a:endParaRPr>
          </a:p>
        </p:txBody>
      </p:sp>
      <p:sp>
        <p:nvSpPr>
          <p:cNvPr id="364" name="Google Shape;364;g2b45c97442c_0_84"/>
          <p:cNvSpPr/>
          <p:nvPr/>
        </p:nvSpPr>
        <p:spPr>
          <a:xfrm>
            <a:off x="12723812" y="4315182"/>
            <a:ext cx="5564505" cy="5153025"/>
          </a:xfrm>
          <a:custGeom>
            <a:avLst/>
            <a:gdLst/>
            <a:ahLst/>
            <a:cxnLst/>
            <a:rect l="l" t="t" r="r" b="b"/>
            <a:pathLst>
              <a:path w="5564505" h="5153025" extrusionOk="0">
                <a:moveTo>
                  <a:pt x="5564188" y="0"/>
                </a:moveTo>
                <a:lnTo>
                  <a:pt x="5564188" y="5153024"/>
                </a:lnTo>
                <a:lnTo>
                  <a:pt x="0" y="5153024"/>
                </a:lnTo>
                <a:lnTo>
                  <a:pt x="0" y="0"/>
                </a:lnTo>
                <a:lnTo>
                  <a:pt x="5564188" y="0"/>
                </a:lnTo>
                <a:close/>
              </a:path>
            </a:pathLst>
          </a:custGeom>
          <a:solidFill>
            <a:srgbClr val="FDD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65" name="Google Shape;365;g2b45c97442c_0_84"/>
          <p:cNvGrpSpPr/>
          <p:nvPr/>
        </p:nvGrpSpPr>
        <p:grpSpPr>
          <a:xfrm>
            <a:off x="10576574" y="2009627"/>
            <a:ext cx="7525034" cy="7896856"/>
            <a:chOff x="10759199" y="1827252"/>
            <a:chExt cx="7525034" cy="7896856"/>
          </a:xfrm>
        </p:grpSpPr>
        <p:pic>
          <p:nvPicPr>
            <p:cNvPr id="366" name="Google Shape;366;g2b45c97442c_0_84"/>
            <p:cNvPicPr preferRelativeResize="0"/>
            <p:nvPr/>
          </p:nvPicPr>
          <p:blipFill rotWithShape="1">
            <a:blip r:embed="rId11">
              <a:alphaModFix/>
            </a:blip>
            <a:srcRect/>
            <a:stretch/>
          </p:blipFill>
          <p:spPr>
            <a:xfrm>
              <a:off x="13264558" y="1827252"/>
              <a:ext cx="5019675" cy="7429501"/>
            </a:xfrm>
            <a:prstGeom prst="rect">
              <a:avLst/>
            </a:prstGeom>
            <a:noFill/>
            <a:ln>
              <a:noFill/>
            </a:ln>
          </p:spPr>
        </p:pic>
        <p:pic>
          <p:nvPicPr>
            <p:cNvPr id="367" name="Google Shape;367;g2b45c97442c_0_84"/>
            <p:cNvPicPr preferRelativeResize="0"/>
            <p:nvPr/>
          </p:nvPicPr>
          <p:blipFill rotWithShape="1">
            <a:blip r:embed="rId12">
              <a:alphaModFix/>
            </a:blip>
            <a:srcRect/>
            <a:stretch/>
          </p:blipFill>
          <p:spPr>
            <a:xfrm>
              <a:off x="10759199" y="4980658"/>
              <a:ext cx="4791075" cy="4743450"/>
            </a:xfrm>
            <a:prstGeom prst="rect">
              <a:avLst/>
            </a:prstGeom>
            <a:noFill/>
            <a:ln>
              <a:noFill/>
            </a:ln>
          </p:spPr>
        </p:pic>
      </p:grpSp>
      <p:sp>
        <p:nvSpPr>
          <p:cNvPr id="368" name="Google Shape;368;g2b45c97442c_0_84"/>
          <p:cNvSpPr txBox="1"/>
          <p:nvPr/>
        </p:nvSpPr>
        <p:spPr>
          <a:xfrm>
            <a:off x="5309875" y="6672875"/>
            <a:ext cx="5925600" cy="3007200"/>
          </a:xfrm>
          <a:prstGeom prst="rect">
            <a:avLst/>
          </a:prstGeom>
          <a:noFill/>
          <a:ln>
            <a:noFill/>
          </a:ln>
        </p:spPr>
        <p:txBody>
          <a:bodyPr spcFirstLastPara="1" wrap="square" lIns="91425" tIns="91425" rIns="91425" bIns="91425" anchor="t" anchorCtr="0">
            <a:spAutoFit/>
          </a:bodyPr>
          <a:lstStyle/>
          <a:p>
            <a:pPr marL="12700" lvl="0" indent="0" algn="l" rtl="0">
              <a:lnSpc>
                <a:spcPct val="150000"/>
              </a:lnSpc>
              <a:spcBef>
                <a:spcPts val="0"/>
              </a:spcBef>
              <a:spcAft>
                <a:spcPts val="0"/>
              </a:spcAft>
              <a:buNone/>
            </a:pPr>
            <a:r>
              <a:rPr lang="en-US" sz="1800" b="1">
                <a:solidFill>
                  <a:schemeClr val="dk1"/>
                </a:solidFill>
                <a:latin typeface="Lato"/>
                <a:ea typeface="Lato"/>
                <a:cs typeface="Lato"/>
                <a:sym typeface="Lato"/>
              </a:rPr>
              <a:t>Lockable</a:t>
            </a:r>
            <a:endParaRPr sz="1500" b="1">
              <a:solidFill>
                <a:schemeClr val="dk1"/>
              </a:solidFill>
              <a:latin typeface="Lato"/>
              <a:ea typeface="Lato"/>
              <a:cs typeface="Lato"/>
              <a:sym typeface="Lato"/>
            </a:endParaRPr>
          </a:p>
          <a:p>
            <a:pPr marL="12700" lvl="0" indent="0" algn="l" rtl="0">
              <a:lnSpc>
                <a:spcPct val="150000"/>
              </a:lnSpc>
              <a:spcBef>
                <a:spcPts val="0"/>
              </a:spcBef>
              <a:spcAft>
                <a:spcPts val="0"/>
              </a:spcAft>
              <a:buNone/>
            </a:pPr>
            <a:endParaRPr sz="200" b="1">
              <a:solidFill>
                <a:schemeClr val="dk1"/>
              </a:solidFill>
              <a:latin typeface="Lato"/>
              <a:ea typeface="Lato"/>
              <a:cs typeface="Lato"/>
              <a:sym typeface="Lato"/>
            </a:endParaRPr>
          </a:p>
          <a:p>
            <a:pPr marL="0" marR="2078354" lvl="0" indent="0" algn="l" rtl="0">
              <a:lnSpc>
                <a:spcPct val="150000"/>
              </a:lnSpc>
              <a:spcBef>
                <a:spcPts val="0"/>
              </a:spcBef>
              <a:spcAft>
                <a:spcPts val="0"/>
              </a:spcAft>
              <a:buNone/>
            </a:pPr>
            <a:r>
              <a:rPr lang="en-US" sz="1800" b="1">
                <a:solidFill>
                  <a:schemeClr val="dk1"/>
                </a:solidFill>
                <a:latin typeface="Lato"/>
                <a:ea typeface="Lato"/>
                <a:cs typeface="Lato"/>
                <a:sym typeface="Lato"/>
              </a:rPr>
              <a:t>400A-2000A Options  </a:t>
            </a:r>
            <a:endParaRPr sz="1800" b="1">
              <a:solidFill>
                <a:schemeClr val="dk1"/>
              </a:solidFill>
              <a:latin typeface="Lato"/>
              <a:ea typeface="Lato"/>
              <a:cs typeface="Lato"/>
              <a:sym typeface="Lato"/>
            </a:endParaRPr>
          </a:p>
          <a:p>
            <a:pPr marL="0" marR="2078354" lvl="0" indent="0" algn="l" rtl="0">
              <a:lnSpc>
                <a:spcPct val="150000"/>
              </a:lnSpc>
              <a:spcBef>
                <a:spcPts val="0"/>
              </a:spcBef>
              <a:spcAft>
                <a:spcPts val="0"/>
              </a:spcAft>
              <a:buNone/>
            </a:pPr>
            <a:r>
              <a:rPr lang="en-US" sz="1800" b="1">
                <a:solidFill>
                  <a:schemeClr val="dk1"/>
                </a:solidFill>
                <a:latin typeface="Lato"/>
                <a:ea typeface="Lato"/>
                <a:cs typeface="Lato"/>
                <a:sym typeface="Lato"/>
              </a:rPr>
              <a:t>CULus Listed  </a:t>
            </a:r>
            <a:endParaRPr sz="1800" b="1">
              <a:solidFill>
                <a:schemeClr val="dk1"/>
              </a:solidFill>
              <a:latin typeface="Lato"/>
              <a:ea typeface="Lato"/>
              <a:cs typeface="Lato"/>
              <a:sym typeface="Lato"/>
            </a:endParaRPr>
          </a:p>
          <a:p>
            <a:pPr marL="0" marR="2078354" lvl="0" indent="0" algn="l" rtl="0">
              <a:lnSpc>
                <a:spcPct val="150000"/>
              </a:lnSpc>
              <a:spcBef>
                <a:spcPts val="0"/>
              </a:spcBef>
              <a:spcAft>
                <a:spcPts val="0"/>
              </a:spcAft>
              <a:buNone/>
            </a:pPr>
            <a:r>
              <a:rPr lang="en-US" sz="1800" b="1">
                <a:solidFill>
                  <a:schemeClr val="dk1"/>
                </a:solidFill>
                <a:latin typeface="Lato"/>
                <a:ea typeface="Lato"/>
                <a:cs typeface="Lato"/>
                <a:sym typeface="Lato"/>
              </a:rPr>
              <a:t>UL 1008</a:t>
            </a:r>
            <a:endParaRPr sz="1800">
              <a:solidFill>
                <a:schemeClr val="dk1"/>
              </a:solidFill>
              <a:latin typeface="Lato"/>
              <a:ea typeface="Lato"/>
              <a:cs typeface="Lato"/>
              <a:sym typeface="Lato"/>
            </a:endParaRPr>
          </a:p>
          <a:p>
            <a:pPr marL="12700" marR="869314" lvl="0" indent="0" algn="l" rtl="0">
              <a:lnSpc>
                <a:spcPct val="150000"/>
              </a:lnSpc>
              <a:spcBef>
                <a:spcPts val="0"/>
              </a:spcBef>
              <a:spcAft>
                <a:spcPts val="0"/>
              </a:spcAft>
              <a:buNone/>
            </a:pPr>
            <a:r>
              <a:rPr lang="en-US" sz="1800" b="1">
                <a:solidFill>
                  <a:schemeClr val="dk1"/>
                </a:solidFill>
                <a:latin typeface="Lato"/>
                <a:ea typeface="Lato"/>
                <a:cs typeface="Lato"/>
                <a:sym typeface="Lato"/>
              </a:rPr>
              <a:t>NEMA 4/12 Carbon Steel Enclosure  Pad-Mounted Standard GDS Option</a:t>
            </a:r>
            <a:endParaRPr>
              <a:solidFill>
                <a:schemeClr val="dk1"/>
              </a:solidFill>
              <a:latin typeface="Lato"/>
              <a:ea typeface="Lato"/>
              <a:cs typeface="Lato"/>
              <a:sym typeface="Lato"/>
            </a:endParaRPr>
          </a:p>
          <a:p>
            <a:pPr marL="12700" marR="869314" lvl="0" indent="0" algn="l" rtl="0">
              <a:lnSpc>
                <a:spcPct val="150000"/>
              </a:lnSpc>
              <a:spcBef>
                <a:spcPts val="0"/>
              </a:spcBef>
              <a:spcAft>
                <a:spcPts val="0"/>
              </a:spcAft>
              <a:buNone/>
            </a:pPr>
            <a:r>
              <a:rPr lang="en-US" sz="1800" b="1">
                <a:solidFill>
                  <a:schemeClr val="dk1"/>
                </a:solidFill>
                <a:latin typeface="Lato"/>
                <a:ea typeface="Lato"/>
                <a:cs typeface="Lato"/>
                <a:sym typeface="Lato"/>
              </a:rPr>
              <a:t>Wall-Mounted Compact &amp; Mini GDS Options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72"/>
        <p:cNvGrpSpPr/>
        <p:nvPr/>
      </p:nvGrpSpPr>
      <p:grpSpPr>
        <a:xfrm>
          <a:off x="0" y="0"/>
          <a:ext cx="0" cy="0"/>
          <a:chOff x="0" y="0"/>
          <a:chExt cx="0" cy="0"/>
        </a:xfrm>
      </p:grpSpPr>
      <p:grpSp>
        <p:nvGrpSpPr>
          <p:cNvPr id="373" name="Google Shape;373;g2b45c97442c_0_143"/>
          <p:cNvGrpSpPr/>
          <p:nvPr/>
        </p:nvGrpSpPr>
        <p:grpSpPr>
          <a:xfrm>
            <a:off x="10759199" y="267783"/>
            <a:ext cx="7528800" cy="1209673"/>
            <a:chOff x="10759199" y="267783"/>
            <a:chExt cx="7528800" cy="1209673"/>
          </a:xfrm>
        </p:grpSpPr>
        <p:pic>
          <p:nvPicPr>
            <p:cNvPr id="374" name="Google Shape;374;g2b45c97442c_0_143"/>
            <p:cNvPicPr preferRelativeResize="0"/>
            <p:nvPr/>
          </p:nvPicPr>
          <p:blipFill rotWithShape="1">
            <a:blip r:embed="rId3">
              <a:alphaModFix/>
            </a:blip>
            <a:srcRect/>
            <a:stretch/>
          </p:blipFill>
          <p:spPr>
            <a:xfrm>
              <a:off x="10759199" y="267783"/>
              <a:ext cx="7528800" cy="1209673"/>
            </a:xfrm>
            <a:prstGeom prst="rect">
              <a:avLst/>
            </a:prstGeom>
            <a:noFill/>
            <a:ln>
              <a:noFill/>
            </a:ln>
          </p:spPr>
        </p:pic>
        <p:pic>
          <p:nvPicPr>
            <p:cNvPr id="375" name="Google Shape;375;g2b45c97442c_0_143"/>
            <p:cNvPicPr preferRelativeResize="0"/>
            <p:nvPr/>
          </p:nvPicPr>
          <p:blipFill rotWithShape="1">
            <a:blip r:embed="rId4">
              <a:alphaModFix/>
            </a:blip>
            <a:srcRect/>
            <a:stretch/>
          </p:blipFill>
          <p:spPr>
            <a:xfrm>
              <a:off x="14330169" y="537554"/>
              <a:ext cx="1514825" cy="657307"/>
            </a:xfrm>
            <a:prstGeom prst="rect">
              <a:avLst/>
            </a:prstGeom>
            <a:noFill/>
            <a:ln>
              <a:noFill/>
            </a:ln>
          </p:spPr>
        </p:pic>
        <p:pic>
          <p:nvPicPr>
            <p:cNvPr id="376" name="Google Shape;376;g2b45c97442c_0_143"/>
            <p:cNvPicPr preferRelativeResize="0"/>
            <p:nvPr/>
          </p:nvPicPr>
          <p:blipFill rotWithShape="1">
            <a:blip r:embed="rId5">
              <a:alphaModFix/>
            </a:blip>
            <a:srcRect/>
            <a:stretch/>
          </p:blipFill>
          <p:spPr>
            <a:xfrm>
              <a:off x="15919839" y="487853"/>
              <a:ext cx="2209796" cy="761999"/>
            </a:xfrm>
            <a:prstGeom prst="rect">
              <a:avLst/>
            </a:prstGeom>
            <a:noFill/>
            <a:ln>
              <a:noFill/>
            </a:ln>
          </p:spPr>
        </p:pic>
        <p:pic>
          <p:nvPicPr>
            <p:cNvPr id="377" name="Google Shape;377;g2b45c97442c_0_143"/>
            <p:cNvPicPr preferRelativeResize="0"/>
            <p:nvPr/>
          </p:nvPicPr>
          <p:blipFill rotWithShape="1">
            <a:blip r:embed="rId6">
              <a:alphaModFix/>
            </a:blip>
            <a:srcRect/>
            <a:stretch/>
          </p:blipFill>
          <p:spPr>
            <a:xfrm>
              <a:off x="13373870" y="487784"/>
              <a:ext cx="761947" cy="761947"/>
            </a:xfrm>
            <a:prstGeom prst="rect">
              <a:avLst/>
            </a:prstGeom>
            <a:noFill/>
            <a:ln>
              <a:noFill/>
            </a:ln>
          </p:spPr>
        </p:pic>
        <p:pic>
          <p:nvPicPr>
            <p:cNvPr id="378" name="Google Shape;378;g2b45c97442c_0_143"/>
            <p:cNvPicPr preferRelativeResize="0"/>
            <p:nvPr/>
          </p:nvPicPr>
          <p:blipFill rotWithShape="1">
            <a:blip r:embed="rId7">
              <a:alphaModFix/>
            </a:blip>
            <a:srcRect/>
            <a:stretch/>
          </p:blipFill>
          <p:spPr>
            <a:xfrm>
              <a:off x="11134337" y="762190"/>
              <a:ext cx="990599" cy="238123"/>
            </a:xfrm>
            <a:prstGeom prst="rect">
              <a:avLst/>
            </a:prstGeom>
            <a:noFill/>
            <a:ln>
              <a:noFill/>
            </a:ln>
          </p:spPr>
        </p:pic>
        <p:sp>
          <p:nvSpPr>
            <p:cNvPr id="379" name="Google Shape;379;g2b45c97442c_0_143"/>
            <p:cNvSpPr/>
            <p:nvPr/>
          </p:nvSpPr>
          <p:spPr>
            <a:xfrm>
              <a:off x="12473458" y="528357"/>
              <a:ext cx="506095" cy="506730"/>
            </a:xfrm>
            <a:custGeom>
              <a:avLst/>
              <a:gdLst/>
              <a:ahLst/>
              <a:cxnLst/>
              <a:rect l="l" t="t" r="r" b="b"/>
              <a:pathLst>
                <a:path w="506095" h="506730" extrusionOk="0">
                  <a:moveTo>
                    <a:pt x="256489" y="275043"/>
                  </a:moveTo>
                  <a:lnTo>
                    <a:pt x="256159" y="266700"/>
                  </a:lnTo>
                  <a:lnTo>
                    <a:pt x="256159" y="118706"/>
                  </a:lnTo>
                  <a:lnTo>
                    <a:pt x="208991" y="118706"/>
                  </a:lnTo>
                  <a:lnTo>
                    <a:pt x="208991" y="269036"/>
                  </a:lnTo>
                  <a:lnTo>
                    <a:pt x="209321" y="271475"/>
                  </a:lnTo>
                  <a:lnTo>
                    <a:pt x="209080" y="273850"/>
                  </a:lnTo>
                  <a:lnTo>
                    <a:pt x="193586" y="286854"/>
                  </a:lnTo>
                  <a:lnTo>
                    <a:pt x="191160" y="286486"/>
                  </a:lnTo>
                  <a:lnTo>
                    <a:pt x="189166" y="286461"/>
                  </a:lnTo>
                  <a:lnTo>
                    <a:pt x="176898" y="272897"/>
                  </a:lnTo>
                  <a:lnTo>
                    <a:pt x="177076" y="270903"/>
                  </a:lnTo>
                  <a:lnTo>
                    <a:pt x="177076" y="118554"/>
                  </a:lnTo>
                  <a:lnTo>
                    <a:pt x="129908" y="118554"/>
                  </a:lnTo>
                  <a:lnTo>
                    <a:pt x="129933" y="267195"/>
                  </a:lnTo>
                  <a:lnTo>
                    <a:pt x="145897" y="307314"/>
                  </a:lnTo>
                  <a:lnTo>
                    <a:pt x="181279" y="322313"/>
                  </a:lnTo>
                  <a:lnTo>
                    <a:pt x="195948" y="322897"/>
                  </a:lnTo>
                  <a:lnTo>
                    <a:pt x="210718" y="321665"/>
                  </a:lnTo>
                  <a:lnTo>
                    <a:pt x="248475" y="298450"/>
                  </a:lnTo>
                  <a:lnTo>
                    <a:pt x="255016" y="283070"/>
                  </a:lnTo>
                  <a:lnTo>
                    <a:pt x="256489" y="275043"/>
                  </a:lnTo>
                  <a:close/>
                </a:path>
                <a:path w="506095" h="506730" extrusionOk="0">
                  <a:moveTo>
                    <a:pt x="378688" y="350278"/>
                  </a:moveTo>
                  <a:lnTo>
                    <a:pt x="321310" y="350278"/>
                  </a:lnTo>
                  <a:lnTo>
                    <a:pt x="321310" y="190207"/>
                  </a:lnTo>
                  <a:lnTo>
                    <a:pt x="274637" y="190207"/>
                  </a:lnTo>
                  <a:lnTo>
                    <a:pt x="274637" y="350278"/>
                  </a:lnTo>
                  <a:lnTo>
                    <a:pt x="274675" y="389661"/>
                  </a:lnTo>
                  <a:lnTo>
                    <a:pt x="378688" y="389661"/>
                  </a:lnTo>
                  <a:lnTo>
                    <a:pt x="378688" y="350278"/>
                  </a:lnTo>
                  <a:close/>
                </a:path>
                <a:path w="506095" h="506730" extrusionOk="0">
                  <a:moveTo>
                    <a:pt x="505853" y="259080"/>
                  </a:moveTo>
                  <a:lnTo>
                    <a:pt x="503859" y="220980"/>
                  </a:lnTo>
                  <a:lnTo>
                    <a:pt x="501523" y="207010"/>
                  </a:lnTo>
                  <a:lnTo>
                    <a:pt x="500037" y="199390"/>
                  </a:lnTo>
                  <a:lnTo>
                    <a:pt x="498335" y="191770"/>
                  </a:lnTo>
                  <a:lnTo>
                    <a:pt x="496417" y="184150"/>
                  </a:lnTo>
                  <a:lnTo>
                    <a:pt x="494284" y="177800"/>
                  </a:lnTo>
                  <a:lnTo>
                    <a:pt x="491947" y="170180"/>
                  </a:lnTo>
                  <a:lnTo>
                    <a:pt x="489407" y="163830"/>
                  </a:lnTo>
                  <a:lnTo>
                    <a:pt x="486651" y="156210"/>
                  </a:lnTo>
                  <a:lnTo>
                    <a:pt x="483692" y="149860"/>
                  </a:lnTo>
                  <a:lnTo>
                    <a:pt x="480542" y="143510"/>
                  </a:lnTo>
                  <a:lnTo>
                    <a:pt x="477189" y="135890"/>
                  </a:lnTo>
                  <a:lnTo>
                    <a:pt x="473646" y="129540"/>
                  </a:lnTo>
                  <a:lnTo>
                    <a:pt x="469900" y="123190"/>
                  </a:lnTo>
                  <a:lnTo>
                    <a:pt x="465975" y="116840"/>
                  </a:lnTo>
                  <a:lnTo>
                    <a:pt x="461873" y="110490"/>
                  </a:lnTo>
                  <a:lnTo>
                    <a:pt x="461302" y="109651"/>
                  </a:lnTo>
                  <a:lnTo>
                    <a:pt x="461302" y="251460"/>
                  </a:lnTo>
                  <a:lnTo>
                    <a:pt x="461238" y="259080"/>
                  </a:lnTo>
                  <a:lnTo>
                    <a:pt x="456603" y="298450"/>
                  </a:lnTo>
                  <a:lnTo>
                    <a:pt x="444030" y="337820"/>
                  </a:lnTo>
                  <a:lnTo>
                    <a:pt x="434924" y="355600"/>
                  </a:lnTo>
                  <a:lnTo>
                    <a:pt x="427875" y="367030"/>
                  </a:lnTo>
                  <a:lnTo>
                    <a:pt x="402348" y="400050"/>
                  </a:lnTo>
                  <a:lnTo>
                    <a:pt x="397510" y="403860"/>
                  </a:lnTo>
                  <a:lnTo>
                    <a:pt x="387362" y="414020"/>
                  </a:lnTo>
                  <a:lnTo>
                    <a:pt x="353631" y="436880"/>
                  </a:lnTo>
                  <a:lnTo>
                    <a:pt x="347599" y="439420"/>
                  </a:lnTo>
                  <a:lnTo>
                    <a:pt x="335229" y="445770"/>
                  </a:lnTo>
                  <a:lnTo>
                    <a:pt x="328917" y="448310"/>
                  </a:lnTo>
                  <a:lnTo>
                    <a:pt x="316026" y="452120"/>
                  </a:lnTo>
                  <a:lnTo>
                    <a:pt x="309486" y="454660"/>
                  </a:lnTo>
                  <a:lnTo>
                    <a:pt x="276009" y="461010"/>
                  </a:lnTo>
                  <a:lnTo>
                    <a:pt x="269227" y="461010"/>
                  </a:lnTo>
                  <a:lnTo>
                    <a:pt x="255587" y="462280"/>
                  </a:lnTo>
                  <a:lnTo>
                    <a:pt x="248767" y="462280"/>
                  </a:lnTo>
                  <a:lnTo>
                    <a:pt x="235140" y="461010"/>
                  </a:lnTo>
                  <a:lnTo>
                    <a:pt x="228358" y="461010"/>
                  </a:lnTo>
                  <a:lnTo>
                    <a:pt x="208191" y="457200"/>
                  </a:lnTo>
                  <a:lnTo>
                    <a:pt x="194983" y="453390"/>
                  </a:lnTo>
                  <a:lnTo>
                    <a:pt x="188480" y="452120"/>
                  </a:lnTo>
                  <a:lnTo>
                    <a:pt x="169405" y="444500"/>
                  </a:lnTo>
                  <a:lnTo>
                    <a:pt x="157124" y="438150"/>
                  </a:lnTo>
                  <a:lnTo>
                    <a:pt x="151142" y="434340"/>
                  </a:lnTo>
                  <a:lnTo>
                    <a:pt x="139509" y="427990"/>
                  </a:lnTo>
                  <a:lnTo>
                    <a:pt x="133883" y="424180"/>
                  </a:lnTo>
                  <a:lnTo>
                    <a:pt x="123012" y="415290"/>
                  </a:lnTo>
                  <a:lnTo>
                    <a:pt x="117792" y="411480"/>
                  </a:lnTo>
                  <a:lnTo>
                    <a:pt x="107784" y="402590"/>
                  </a:lnTo>
                  <a:lnTo>
                    <a:pt x="103022" y="397510"/>
                  </a:lnTo>
                  <a:lnTo>
                    <a:pt x="93980" y="387350"/>
                  </a:lnTo>
                  <a:lnTo>
                    <a:pt x="89725" y="381000"/>
                  </a:lnTo>
                  <a:lnTo>
                    <a:pt x="81724" y="370840"/>
                  </a:lnTo>
                  <a:lnTo>
                    <a:pt x="78016" y="364490"/>
                  </a:lnTo>
                  <a:lnTo>
                    <a:pt x="71158" y="353060"/>
                  </a:lnTo>
                  <a:lnTo>
                    <a:pt x="68021" y="346710"/>
                  </a:lnTo>
                  <a:lnTo>
                    <a:pt x="53530" y="308610"/>
                  </a:lnTo>
                  <a:lnTo>
                    <a:pt x="46812" y="267970"/>
                  </a:lnTo>
                  <a:lnTo>
                    <a:pt x="46469" y="247650"/>
                  </a:lnTo>
                  <a:lnTo>
                    <a:pt x="47358" y="233680"/>
                  </a:lnTo>
                  <a:lnTo>
                    <a:pt x="55359" y="194310"/>
                  </a:lnTo>
                  <a:lnTo>
                    <a:pt x="73825" y="151130"/>
                  </a:lnTo>
                  <a:lnTo>
                    <a:pt x="94907" y="121920"/>
                  </a:lnTo>
                  <a:lnTo>
                    <a:pt x="103098" y="111760"/>
                  </a:lnTo>
                  <a:lnTo>
                    <a:pt x="140804" y="81280"/>
                  </a:lnTo>
                  <a:lnTo>
                    <a:pt x="184835" y="58420"/>
                  </a:lnTo>
                  <a:lnTo>
                    <a:pt x="220510" y="49530"/>
                  </a:lnTo>
                  <a:lnTo>
                    <a:pt x="220827" y="49530"/>
                  </a:lnTo>
                  <a:lnTo>
                    <a:pt x="251587" y="46990"/>
                  </a:lnTo>
                  <a:lnTo>
                    <a:pt x="266979" y="46990"/>
                  </a:lnTo>
                  <a:lnTo>
                    <a:pt x="297649" y="52070"/>
                  </a:lnTo>
                  <a:lnTo>
                    <a:pt x="312585" y="55880"/>
                  </a:lnTo>
                  <a:lnTo>
                    <a:pt x="341477" y="66040"/>
                  </a:lnTo>
                  <a:lnTo>
                    <a:pt x="347662" y="69850"/>
                  </a:lnTo>
                  <a:lnTo>
                    <a:pt x="353695" y="72390"/>
                  </a:lnTo>
                  <a:lnTo>
                    <a:pt x="387413" y="95250"/>
                  </a:lnTo>
                  <a:lnTo>
                    <a:pt x="397560" y="105410"/>
                  </a:lnTo>
                  <a:lnTo>
                    <a:pt x="402399" y="109220"/>
                  </a:lnTo>
                  <a:lnTo>
                    <a:pt x="411607" y="119380"/>
                  </a:lnTo>
                  <a:lnTo>
                    <a:pt x="415950" y="124460"/>
                  </a:lnTo>
                  <a:lnTo>
                    <a:pt x="424116" y="135890"/>
                  </a:lnTo>
                  <a:lnTo>
                    <a:pt x="427913" y="140970"/>
                  </a:lnTo>
                  <a:lnTo>
                    <a:pt x="434962" y="153670"/>
                  </a:lnTo>
                  <a:lnTo>
                    <a:pt x="438188" y="158750"/>
                  </a:lnTo>
                  <a:lnTo>
                    <a:pt x="444055" y="171450"/>
                  </a:lnTo>
                  <a:lnTo>
                    <a:pt x="456615" y="210820"/>
                  </a:lnTo>
                  <a:lnTo>
                    <a:pt x="461302" y="251460"/>
                  </a:lnTo>
                  <a:lnTo>
                    <a:pt x="461302" y="109651"/>
                  </a:lnTo>
                  <a:lnTo>
                    <a:pt x="457568" y="104140"/>
                  </a:lnTo>
                  <a:lnTo>
                    <a:pt x="453097" y="99060"/>
                  </a:lnTo>
                  <a:lnTo>
                    <a:pt x="448449" y="92710"/>
                  </a:lnTo>
                  <a:lnTo>
                    <a:pt x="443636" y="87630"/>
                  </a:lnTo>
                  <a:lnTo>
                    <a:pt x="438658" y="81280"/>
                  </a:lnTo>
                  <a:lnTo>
                    <a:pt x="433514" y="76200"/>
                  </a:lnTo>
                  <a:lnTo>
                    <a:pt x="405549" y="52070"/>
                  </a:lnTo>
                  <a:lnTo>
                    <a:pt x="399529" y="46990"/>
                  </a:lnTo>
                  <a:lnTo>
                    <a:pt x="393395" y="43180"/>
                  </a:lnTo>
                  <a:lnTo>
                    <a:pt x="387121" y="39370"/>
                  </a:lnTo>
                  <a:lnTo>
                    <a:pt x="380746" y="34290"/>
                  </a:lnTo>
                  <a:lnTo>
                    <a:pt x="374269" y="31750"/>
                  </a:lnTo>
                  <a:lnTo>
                    <a:pt x="360972" y="24130"/>
                  </a:lnTo>
                  <a:lnTo>
                    <a:pt x="347306" y="19050"/>
                  </a:lnTo>
                  <a:lnTo>
                    <a:pt x="340347" y="15240"/>
                  </a:lnTo>
                  <a:lnTo>
                    <a:pt x="333311" y="12700"/>
                  </a:lnTo>
                  <a:lnTo>
                    <a:pt x="326212" y="11430"/>
                  </a:lnTo>
                  <a:lnTo>
                    <a:pt x="319049" y="8890"/>
                  </a:lnTo>
                  <a:lnTo>
                    <a:pt x="311823" y="7620"/>
                  </a:lnTo>
                  <a:lnTo>
                    <a:pt x="288988" y="2540"/>
                  </a:lnTo>
                  <a:lnTo>
                    <a:pt x="266052" y="0"/>
                  </a:lnTo>
                  <a:lnTo>
                    <a:pt x="241300" y="0"/>
                  </a:lnTo>
                  <a:lnTo>
                    <a:pt x="208661" y="3810"/>
                  </a:lnTo>
                  <a:lnTo>
                    <a:pt x="157302" y="19050"/>
                  </a:lnTo>
                  <a:lnTo>
                    <a:pt x="119519" y="38100"/>
                  </a:lnTo>
                  <a:lnTo>
                    <a:pt x="85458" y="63500"/>
                  </a:lnTo>
                  <a:lnTo>
                    <a:pt x="56108" y="95250"/>
                  </a:lnTo>
                  <a:lnTo>
                    <a:pt x="49415" y="102870"/>
                  </a:lnTo>
                  <a:lnTo>
                    <a:pt x="43103" y="111760"/>
                  </a:lnTo>
                  <a:lnTo>
                    <a:pt x="37198" y="121920"/>
                  </a:lnTo>
                  <a:lnTo>
                    <a:pt x="31673" y="130810"/>
                  </a:lnTo>
                  <a:lnTo>
                    <a:pt x="26568" y="140970"/>
                  </a:lnTo>
                  <a:lnTo>
                    <a:pt x="21894" y="151130"/>
                  </a:lnTo>
                  <a:lnTo>
                    <a:pt x="17653" y="160020"/>
                  </a:lnTo>
                  <a:lnTo>
                    <a:pt x="5130" y="201930"/>
                  </a:lnTo>
                  <a:lnTo>
                    <a:pt x="25" y="246380"/>
                  </a:lnTo>
                  <a:lnTo>
                    <a:pt x="0" y="259080"/>
                  </a:lnTo>
                  <a:lnTo>
                    <a:pt x="292" y="267970"/>
                  </a:lnTo>
                  <a:lnTo>
                    <a:pt x="6502" y="311150"/>
                  </a:lnTo>
                  <a:lnTo>
                    <a:pt x="20053" y="353060"/>
                  </a:lnTo>
                  <a:lnTo>
                    <a:pt x="29476" y="372110"/>
                  </a:lnTo>
                  <a:lnTo>
                    <a:pt x="34823" y="382270"/>
                  </a:lnTo>
                  <a:lnTo>
                    <a:pt x="60159" y="417830"/>
                  </a:lnTo>
                  <a:lnTo>
                    <a:pt x="65074" y="422910"/>
                  </a:lnTo>
                  <a:lnTo>
                    <a:pt x="70154" y="429260"/>
                  </a:lnTo>
                  <a:lnTo>
                    <a:pt x="75387" y="434340"/>
                  </a:lnTo>
                  <a:lnTo>
                    <a:pt x="80784" y="439420"/>
                  </a:lnTo>
                  <a:lnTo>
                    <a:pt x="86334" y="444500"/>
                  </a:lnTo>
                  <a:lnTo>
                    <a:pt x="92011" y="448310"/>
                  </a:lnTo>
                  <a:lnTo>
                    <a:pt x="97840" y="453390"/>
                  </a:lnTo>
                  <a:lnTo>
                    <a:pt x="135445" y="477520"/>
                  </a:lnTo>
                  <a:lnTo>
                    <a:pt x="148844" y="483870"/>
                  </a:lnTo>
                  <a:lnTo>
                    <a:pt x="155689" y="487680"/>
                  </a:lnTo>
                  <a:lnTo>
                    <a:pt x="176707" y="495300"/>
                  </a:lnTo>
                  <a:lnTo>
                    <a:pt x="183845" y="496570"/>
                  </a:lnTo>
                  <a:lnTo>
                    <a:pt x="191058" y="499110"/>
                  </a:lnTo>
                  <a:lnTo>
                    <a:pt x="227749" y="505460"/>
                  </a:lnTo>
                  <a:lnTo>
                    <a:pt x="235178" y="505460"/>
                  </a:lnTo>
                  <a:lnTo>
                    <a:pt x="242620" y="506730"/>
                  </a:lnTo>
                  <a:lnTo>
                    <a:pt x="264985" y="506730"/>
                  </a:lnTo>
                  <a:lnTo>
                    <a:pt x="272427" y="505460"/>
                  </a:lnTo>
                  <a:lnTo>
                    <a:pt x="279857" y="505460"/>
                  </a:lnTo>
                  <a:lnTo>
                    <a:pt x="316496" y="499110"/>
                  </a:lnTo>
                  <a:lnTo>
                    <a:pt x="337883" y="491490"/>
                  </a:lnTo>
                  <a:lnTo>
                    <a:pt x="358584" y="483870"/>
                  </a:lnTo>
                  <a:lnTo>
                    <a:pt x="371944" y="476250"/>
                  </a:lnTo>
                  <a:lnTo>
                    <a:pt x="378472" y="473710"/>
                  </a:lnTo>
                  <a:lnTo>
                    <a:pt x="384886" y="469900"/>
                  </a:lnTo>
                  <a:lnTo>
                    <a:pt x="391198" y="464820"/>
                  </a:lnTo>
                  <a:lnTo>
                    <a:pt x="395312" y="462280"/>
                  </a:lnTo>
                  <a:lnTo>
                    <a:pt x="397383" y="461010"/>
                  </a:lnTo>
                  <a:lnTo>
                    <a:pt x="403428" y="457200"/>
                  </a:lnTo>
                  <a:lnTo>
                    <a:pt x="409359" y="452120"/>
                  </a:lnTo>
                  <a:lnTo>
                    <a:pt x="415163" y="448310"/>
                  </a:lnTo>
                  <a:lnTo>
                    <a:pt x="420801" y="443230"/>
                  </a:lnTo>
                  <a:lnTo>
                    <a:pt x="426313" y="438150"/>
                  </a:lnTo>
                  <a:lnTo>
                    <a:pt x="431660" y="433070"/>
                  </a:lnTo>
                  <a:lnTo>
                    <a:pt x="436867" y="426720"/>
                  </a:lnTo>
                  <a:lnTo>
                    <a:pt x="441896" y="421640"/>
                  </a:lnTo>
                  <a:lnTo>
                    <a:pt x="446773" y="416560"/>
                  </a:lnTo>
                  <a:lnTo>
                    <a:pt x="451472" y="410210"/>
                  </a:lnTo>
                  <a:lnTo>
                    <a:pt x="456018" y="403860"/>
                  </a:lnTo>
                  <a:lnTo>
                    <a:pt x="460375" y="398780"/>
                  </a:lnTo>
                  <a:lnTo>
                    <a:pt x="479374" y="365760"/>
                  </a:lnTo>
                  <a:lnTo>
                    <a:pt x="482600" y="359410"/>
                  </a:lnTo>
                  <a:lnTo>
                    <a:pt x="485635" y="353060"/>
                  </a:lnTo>
                  <a:lnTo>
                    <a:pt x="488454" y="345440"/>
                  </a:lnTo>
                  <a:lnTo>
                    <a:pt x="491070" y="339090"/>
                  </a:lnTo>
                  <a:lnTo>
                    <a:pt x="493483" y="331470"/>
                  </a:lnTo>
                  <a:lnTo>
                    <a:pt x="495693" y="325120"/>
                  </a:lnTo>
                  <a:lnTo>
                    <a:pt x="497674" y="317500"/>
                  </a:lnTo>
                  <a:lnTo>
                    <a:pt x="499452" y="309880"/>
                  </a:lnTo>
                  <a:lnTo>
                    <a:pt x="501027" y="303530"/>
                  </a:lnTo>
                  <a:lnTo>
                    <a:pt x="502373" y="295910"/>
                  </a:lnTo>
                  <a:lnTo>
                    <a:pt x="503504" y="288290"/>
                  </a:lnTo>
                  <a:lnTo>
                    <a:pt x="504418" y="280670"/>
                  </a:lnTo>
                  <a:lnTo>
                    <a:pt x="505117" y="273050"/>
                  </a:lnTo>
                  <a:lnTo>
                    <a:pt x="505599" y="265430"/>
                  </a:lnTo>
                  <a:lnTo>
                    <a:pt x="505853" y="25908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80" name="Google Shape;380;g2b45c97442c_0_143"/>
            <p:cNvPicPr preferRelativeResize="0"/>
            <p:nvPr/>
          </p:nvPicPr>
          <p:blipFill rotWithShape="1">
            <a:blip r:embed="rId8">
              <a:alphaModFix/>
            </a:blip>
            <a:srcRect/>
            <a:stretch/>
          </p:blipFill>
          <p:spPr>
            <a:xfrm>
              <a:off x="12355596" y="784526"/>
              <a:ext cx="85033" cy="137005"/>
            </a:xfrm>
            <a:prstGeom prst="rect">
              <a:avLst/>
            </a:prstGeom>
            <a:noFill/>
            <a:ln>
              <a:noFill/>
            </a:ln>
          </p:spPr>
        </p:pic>
        <p:pic>
          <p:nvPicPr>
            <p:cNvPr id="381" name="Google Shape;381;g2b45c97442c_0_143"/>
            <p:cNvPicPr preferRelativeResize="0"/>
            <p:nvPr/>
          </p:nvPicPr>
          <p:blipFill rotWithShape="1">
            <a:blip r:embed="rId9">
              <a:alphaModFix/>
            </a:blip>
            <a:srcRect/>
            <a:stretch/>
          </p:blipFill>
          <p:spPr>
            <a:xfrm>
              <a:off x="13014197" y="784257"/>
              <a:ext cx="177731" cy="137209"/>
            </a:xfrm>
            <a:prstGeom prst="rect">
              <a:avLst/>
            </a:prstGeom>
            <a:noFill/>
            <a:ln>
              <a:noFill/>
            </a:ln>
          </p:spPr>
        </p:pic>
        <p:sp>
          <p:nvSpPr>
            <p:cNvPr id="382" name="Google Shape;382;g2b45c97442c_0_143"/>
            <p:cNvSpPr/>
            <p:nvPr/>
          </p:nvSpPr>
          <p:spPr>
            <a:xfrm>
              <a:off x="12638901" y="861605"/>
              <a:ext cx="57150" cy="57784"/>
            </a:xfrm>
            <a:custGeom>
              <a:avLst/>
              <a:gdLst/>
              <a:ahLst/>
              <a:cxnLst/>
              <a:rect l="l" t="t" r="r" b="b"/>
              <a:pathLst>
                <a:path w="57150" h="57784" extrusionOk="0">
                  <a:moveTo>
                    <a:pt x="38493" y="21463"/>
                  </a:moveTo>
                  <a:lnTo>
                    <a:pt x="36537" y="17500"/>
                  </a:lnTo>
                  <a:lnTo>
                    <a:pt x="35598" y="15709"/>
                  </a:lnTo>
                  <a:lnTo>
                    <a:pt x="34417" y="13449"/>
                  </a:lnTo>
                  <a:lnTo>
                    <a:pt x="34201" y="13042"/>
                  </a:lnTo>
                  <a:lnTo>
                    <a:pt x="34201" y="15709"/>
                  </a:lnTo>
                  <a:lnTo>
                    <a:pt x="33350" y="22631"/>
                  </a:lnTo>
                  <a:lnTo>
                    <a:pt x="32804" y="28638"/>
                  </a:lnTo>
                  <a:lnTo>
                    <a:pt x="28651" y="27393"/>
                  </a:lnTo>
                  <a:lnTo>
                    <a:pt x="25793" y="26530"/>
                  </a:lnTo>
                  <a:lnTo>
                    <a:pt x="21755" y="27393"/>
                  </a:lnTo>
                  <a:lnTo>
                    <a:pt x="21755" y="16408"/>
                  </a:lnTo>
                  <a:lnTo>
                    <a:pt x="26428" y="16637"/>
                  </a:lnTo>
                  <a:lnTo>
                    <a:pt x="28371" y="16408"/>
                  </a:lnTo>
                  <a:lnTo>
                    <a:pt x="34201" y="15709"/>
                  </a:lnTo>
                  <a:lnTo>
                    <a:pt x="34201" y="13042"/>
                  </a:lnTo>
                  <a:lnTo>
                    <a:pt x="33197" y="11112"/>
                  </a:lnTo>
                  <a:lnTo>
                    <a:pt x="24638" y="13449"/>
                  </a:lnTo>
                  <a:lnTo>
                    <a:pt x="18796" y="12827"/>
                  </a:lnTo>
                  <a:lnTo>
                    <a:pt x="18884" y="39535"/>
                  </a:lnTo>
                  <a:lnTo>
                    <a:pt x="19100" y="43903"/>
                  </a:lnTo>
                  <a:lnTo>
                    <a:pt x="21755" y="44996"/>
                  </a:lnTo>
                  <a:lnTo>
                    <a:pt x="21755" y="30581"/>
                  </a:lnTo>
                  <a:lnTo>
                    <a:pt x="29997" y="30975"/>
                  </a:lnTo>
                  <a:lnTo>
                    <a:pt x="34823" y="33147"/>
                  </a:lnTo>
                  <a:lnTo>
                    <a:pt x="32499" y="39535"/>
                  </a:lnTo>
                  <a:lnTo>
                    <a:pt x="33820" y="43662"/>
                  </a:lnTo>
                  <a:lnTo>
                    <a:pt x="37871" y="45148"/>
                  </a:lnTo>
                  <a:lnTo>
                    <a:pt x="37706" y="39382"/>
                  </a:lnTo>
                  <a:lnTo>
                    <a:pt x="36487" y="33858"/>
                  </a:lnTo>
                  <a:lnTo>
                    <a:pt x="35077" y="30581"/>
                  </a:lnTo>
                  <a:lnTo>
                    <a:pt x="34239" y="28638"/>
                  </a:lnTo>
                  <a:lnTo>
                    <a:pt x="34251" y="28473"/>
                  </a:lnTo>
                  <a:lnTo>
                    <a:pt x="35991" y="25285"/>
                  </a:lnTo>
                  <a:lnTo>
                    <a:pt x="38493" y="21463"/>
                  </a:lnTo>
                  <a:close/>
                </a:path>
                <a:path w="57150" h="57784" extrusionOk="0">
                  <a:moveTo>
                    <a:pt x="56756" y="28308"/>
                  </a:moveTo>
                  <a:lnTo>
                    <a:pt x="56134" y="22275"/>
                  </a:lnTo>
                  <a:lnTo>
                    <a:pt x="55194" y="19024"/>
                  </a:lnTo>
                  <a:lnTo>
                    <a:pt x="53200" y="14973"/>
                  </a:lnTo>
                  <a:lnTo>
                    <a:pt x="53200" y="26606"/>
                  </a:lnTo>
                  <a:lnTo>
                    <a:pt x="53200" y="30429"/>
                  </a:lnTo>
                  <a:lnTo>
                    <a:pt x="48691" y="43484"/>
                  </a:lnTo>
                  <a:lnTo>
                    <a:pt x="37782" y="51752"/>
                  </a:lnTo>
                  <a:lnTo>
                    <a:pt x="24155" y="53771"/>
                  </a:lnTo>
                  <a:lnTo>
                    <a:pt x="11557" y="48031"/>
                  </a:lnTo>
                  <a:lnTo>
                    <a:pt x="2565" y="28994"/>
                  </a:lnTo>
                  <a:lnTo>
                    <a:pt x="2628" y="26606"/>
                  </a:lnTo>
                  <a:lnTo>
                    <a:pt x="27063" y="3302"/>
                  </a:lnTo>
                  <a:lnTo>
                    <a:pt x="29159" y="3340"/>
                  </a:lnTo>
                  <a:lnTo>
                    <a:pt x="53200" y="26606"/>
                  </a:lnTo>
                  <a:lnTo>
                    <a:pt x="53200" y="14973"/>
                  </a:lnTo>
                  <a:lnTo>
                    <a:pt x="26200" y="0"/>
                  </a:lnTo>
                  <a:lnTo>
                    <a:pt x="22885" y="419"/>
                  </a:lnTo>
                  <a:lnTo>
                    <a:pt x="0" y="26200"/>
                  </a:lnTo>
                  <a:lnTo>
                    <a:pt x="0" y="31038"/>
                  </a:lnTo>
                  <a:lnTo>
                    <a:pt x="28778" y="57175"/>
                  </a:lnTo>
                  <a:lnTo>
                    <a:pt x="32118" y="56921"/>
                  </a:lnTo>
                  <a:lnTo>
                    <a:pt x="56680" y="31038"/>
                  </a:lnTo>
                  <a:lnTo>
                    <a:pt x="56756" y="28308"/>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83" name="Google Shape;383;g2b45c97442c_0_143"/>
            <p:cNvPicPr preferRelativeResize="0"/>
            <p:nvPr/>
          </p:nvPicPr>
          <p:blipFill rotWithShape="1">
            <a:blip r:embed="rId10">
              <a:alphaModFix/>
            </a:blip>
            <a:srcRect/>
            <a:stretch/>
          </p:blipFill>
          <p:spPr>
            <a:xfrm>
              <a:off x="12488697" y="1065556"/>
              <a:ext cx="473897" cy="138496"/>
            </a:xfrm>
            <a:prstGeom prst="rect">
              <a:avLst/>
            </a:prstGeom>
            <a:noFill/>
            <a:ln>
              <a:noFill/>
            </a:ln>
          </p:spPr>
        </p:pic>
      </p:grpSp>
      <p:sp>
        <p:nvSpPr>
          <p:cNvPr id="384" name="Google Shape;384;g2b45c97442c_0_143"/>
          <p:cNvSpPr/>
          <p:nvPr/>
        </p:nvSpPr>
        <p:spPr>
          <a:xfrm>
            <a:off x="5126587" y="6484852"/>
            <a:ext cx="0" cy="2772409"/>
          </a:xfrm>
          <a:custGeom>
            <a:avLst/>
            <a:gdLst/>
            <a:ahLst/>
            <a:cxnLst/>
            <a:rect l="l" t="t" r="r" b="b"/>
            <a:pathLst>
              <a:path w="120000" h="2772409" extrusionOk="0">
                <a:moveTo>
                  <a:pt x="0" y="0"/>
                </a:moveTo>
                <a:lnTo>
                  <a:pt x="0" y="2771842"/>
                </a:lnTo>
              </a:path>
            </a:pathLst>
          </a:custGeom>
          <a:noFill/>
          <a:ln w="66625" cap="flat" cmpd="sng">
            <a:solidFill>
              <a:srgbClr val="FDD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g2b45c97442c_0_143"/>
          <p:cNvSpPr txBox="1"/>
          <p:nvPr/>
        </p:nvSpPr>
        <p:spPr>
          <a:xfrm>
            <a:off x="5385869" y="6676150"/>
            <a:ext cx="32607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endParaRPr sz="1800">
              <a:solidFill>
                <a:schemeClr val="dk1"/>
              </a:solidFill>
              <a:latin typeface="Lato"/>
              <a:ea typeface="Lato"/>
              <a:cs typeface="Lato"/>
              <a:sym typeface="Lato"/>
            </a:endParaRPr>
          </a:p>
        </p:txBody>
      </p:sp>
      <p:sp>
        <p:nvSpPr>
          <p:cNvPr id="386" name="Google Shape;386;g2b45c97442c_0_143"/>
          <p:cNvSpPr txBox="1"/>
          <p:nvPr/>
        </p:nvSpPr>
        <p:spPr>
          <a:xfrm>
            <a:off x="5385883" y="7257167"/>
            <a:ext cx="3203700" cy="289800"/>
          </a:xfrm>
          <a:prstGeom prst="rect">
            <a:avLst/>
          </a:prstGeom>
          <a:noFill/>
          <a:ln>
            <a:noFill/>
          </a:ln>
        </p:spPr>
        <p:txBody>
          <a:bodyPr spcFirstLastPara="1" wrap="square" lIns="0" tIns="12700" rIns="0" bIns="0" anchor="t" anchorCtr="0">
            <a:spAutoFit/>
          </a:bodyPr>
          <a:lstStyle/>
          <a:p>
            <a:pPr marL="0" marR="5080" lvl="0" indent="0" algn="l" rtl="0">
              <a:lnSpc>
                <a:spcPct val="184000"/>
              </a:lnSpc>
              <a:spcBef>
                <a:spcPts val="0"/>
              </a:spcBef>
              <a:spcAft>
                <a:spcPts val="0"/>
              </a:spcAft>
              <a:buNone/>
            </a:pPr>
            <a:endParaRPr sz="1800" b="1">
              <a:solidFill>
                <a:schemeClr val="dk1"/>
              </a:solidFill>
              <a:latin typeface="Lato"/>
              <a:ea typeface="Lato"/>
              <a:cs typeface="Lato"/>
              <a:sym typeface="Lato"/>
            </a:endParaRPr>
          </a:p>
        </p:txBody>
      </p:sp>
      <p:sp>
        <p:nvSpPr>
          <p:cNvPr id="387" name="Google Shape;387;g2b45c97442c_0_143"/>
          <p:cNvSpPr txBox="1"/>
          <p:nvPr/>
        </p:nvSpPr>
        <p:spPr>
          <a:xfrm>
            <a:off x="1009425" y="6410225"/>
            <a:ext cx="3933900" cy="3117000"/>
          </a:xfrm>
          <a:prstGeom prst="rect">
            <a:avLst/>
          </a:prstGeom>
          <a:solidFill>
            <a:srgbClr val="FDDF00"/>
          </a:solidFill>
          <a:ln>
            <a:noFill/>
          </a:ln>
        </p:spPr>
        <p:txBody>
          <a:bodyPr spcFirstLastPara="1" wrap="square" lIns="0" tIns="472425" rIns="0" bIns="0" anchor="t" anchorCtr="0">
            <a:spAutoFit/>
          </a:bodyPr>
          <a:lstStyle/>
          <a:p>
            <a:pPr marL="403225" marR="535305" lvl="0" indent="0" algn="l" rtl="0">
              <a:lnSpc>
                <a:spcPct val="110000"/>
              </a:lnSpc>
              <a:spcBef>
                <a:spcPts val="0"/>
              </a:spcBef>
              <a:spcAft>
                <a:spcPts val="0"/>
              </a:spcAft>
              <a:buNone/>
            </a:pPr>
            <a:r>
              <a:rPr lang="en-US" sz="4500" b="1">
                <a:solidFill>
                  <a:schemeClr val="dk1"/>
                </a:solidFill>
                <a:latin typeface="Lato Black"/>
                <a:ea typeface="Lato Black"/>
                <a:cs typeface="Lato Black"/>
                <a:sym typeface="Lato Black"/>
              </a:rPr>
              <a:t>RELIABLE.  SIMPLE.</a:t>
            </a:r>
            <a:endParaRPr sz="4500" b="1">
              <a:solidFill>
                <a:schemeClr val="dk1"/>
              </a:solidFill>
              <a:latin typeface="Lato Black"/>
              <a:ea typeface="Lato Black"/>
              <a:cs typeface="Lato Black"/>
              <a:sym typeface="Lato Black"/>
            </a:endParaRPr>
          </a:p>
          <a:p>
            <a:pPr marL="403225" marR="535305" lvl="0" indent="0" algn="l" rtl="0">
              <a:lnSpc>
                <a:spcPct val="110000"/>
              </a:lnSpc>
              <a:spcBef>
                <a:spcPts val="0"/>
              </a:spcBef>
              <a:spcAft>
                <a:spcPts val="0"/>
              </a:spcAft>
              <a:buNone/>
            </a:pPr>
            <a:r>
              <a:rPr lang="en-US" sz="4500" b="1">
                <a:solidFill>
                  <a:schemeClr val="dk1"/>
                </a:solidFill>
                <a:latin typeface="Lato Black"/>
                <a:ea typeface="Lato Black"/>
                <a:cs typeface="Lato Black"/>
                <a:sym typeface="Lato Black"/>
              </a:rPr>
              <a:t>EFFICIENT.</a:t>
            </a:r>
            <a:endParaRPr sz="4500" b="1">
              <a:solidFill>
                <a:schemeClr val="dk1"/>
              </a:solidFill>
              <a:latin typeface="Lato Black"/>
              <a:ea typeface="Lato Black"/>
              <a:cs typeface="Lato Black"/>
              <a:sym typeface="Lato Black"/>
            </a:endParaRPr>
          </a:p>
          <a:p>
            <a:pPr marL="403225" marR="535305" lvl="0" indent="0" algn="l" rtl="0">
              <a:lnSpc>
                <a:spcPct val="110000"/>
              </a:lnSpc>
              <a:spcBef>
                <a:spcPts val="0"/>
              </a:spcBef>
              <a:spcAft>
                <a:spcPts val="0"/>
              </a:spcAft>
              <a:buNone/>
            </a:pPr>
            <a:endParaRPr sz="2300" b="1">
              <a:solidFill>
                <a:schemeClr val="dk1"/>
              </a:solidFill>
              <a:latin typeface="Lato Black"/>
              <a:ea typeface="Lato Black"/>
              <a:cs typeface="Lato Black"/>
              <a:sym typeface="Lato Black"/>
            </a:endParaRPr>
          </a:p>
        </p:txBody>
      </p:sp>
      <p:sp>
        <p:nvSpPr>
          <p:cNvPr id="388" name="Google Shape;388;g2b45c97442c_0_143"/>
          <p:cNvSpPr txBox="1">
            <a:spLocks noGrp="1"/>
          </p:cNvSpPr>
          <p:nvPr>
            <p:ph type="title"/>
          </p:nvPr>
        </p:nvSpPr>
        <p:spPr>
          <a:xfrm>
            <a:off x="1373578" y="949425"/>
            <a:ext cx="7562100" cy="2353800"/>
          </a:xfrm>
          <a:prstGeom prst="rect">
            <a:avLst/>
          </a:prstGeom>
          <a:noFill/>
          <a:ln>
            <a:noFill/>
          </a:ln>
        </p:spPr>
        <p:txBody>
          <a:bodyPr spcFirstLastPara="1" wrap="square" lIns="0" tIns="44450" rIns="0" bIns="0" anchor="t" anchorCtr="0">
            <a:spAutoFit/>
          </a:bodyPr>
          <a:lstStyle/>
          <a:p>
            <a:pPr marL="12700" lvl="0" indent="0" algn="ctr" rtl="0">
              <a:spcBef>
                <a:spcPts val="0"/>
              </a:spcBef>
              <a:spcAft>
                <a:spcPts val="0"/>
              </a:spcAft>
              <a:buNone/>
            </a:pPr>
            <a:r>
              <a:rPr lang="en-US" sz="7500"/>
              <a:t>LOAD BANK STATION</a:t>
            </a:r>
            <a:endParaRPr/>
          </a:p>
        </p:txBody>
      </p:sp>
      <p:sp>
        <p:nvSpPr>
          <p:cNvPr id="389" name="Google Shape;389;g2b45c97442c_0_143"/>
          <p:cNvSpPr txBox="1"/>
          <p:nvPr/>
        </p:nvSpPr>
        <p:spPr>
          <a:xfrm>
            <a:off x="647725" y="3519700"/>
            <a:ext cx="9309600" cy="2424000"/>
          </a:xfrm>
          <a:prstGeom prst="rect">
            <a:avLst/>
          </a:prstGeom>
          <a:noFill/>
          <a:ln>
            <a:noFill/>
          </a:ln>
        </p:spPr>
        <p:txBody>
          <a:bodyPr spcFirstLastPara="1" wrap="square" lIns="0" tIns="12700" rIns="0" bIns="0" anchor="t" anchorCtr="0">
            <a:spAutoFit/>
          </a:bodyPr>
          <a:lstStyle/>
          <a:p>
            <a:pPr marL="0" lvl="0" indent="0" algn="ctr" rtl="0">
              <a:spcBef>
                <a:spcPts val="0"/>
              </a:spcBef>
              <a:spcAft>
                <a:spcPts val="0"/>
              </a:spcAft>
              <a:buNone/>
            </a:pPr>
            <a:r>
              <a:rPr lang="en-US" sz="2900">
                <a:solidFill>
                  <a:srgbClr val="FDDF00"/>
                </a:solidFill>
                <a:latin typeface="Lato"/>
                <a:ea typeface="Lato"/>
                <a:cs typeface="Lato"/>
                <a:sym typeface="Lato"/>
              </a:rPr>
              <a:t>POWER DISTRIBUTION</a:t>
            </a:r>
            <a:endParaRPr sz="2100">
              <a:solidFill>
                <a:srgbClr val="FDDF00"/>
              </a:solidFill>
              <a:latin typeface="Lato"/>
              <a:ea typeface="Lato"/>
              <a:cs typeface="Lato"/>
              <a:sym typeface="Lato"/>
            </a:endParaRPr>
          </a:p>
          <a:p>
            <a:pPr marL="0" lvl="0" indent="0" algn="ctr" rtl="0">
              <a:spcBef>
                <a:spcPts val="0"/>
              </a:spcBef>
              <a:spcAft>
                <a:spcPts val="0"/>
              </a:spcAft>
              <a:buNone/>
            </a:pPr>
            <a:endParaRPr sz="1700">
              <a:solidFill>
                <a:srgbClr val="FDDF00"/>
              </a:solidFill>
              <a:latin typeface="Lato"/>
              <a:ea typeface="Lato"/>
              <a:cs typeface="Lato"/>
              <a:sym typeface="Lato"/>
            </a:endParaRPr>
          </a:p>
          <a:p>
            <a:pPr marL="12065" marR="5080" lvl="0" indent="0" algn="ctr" rtl="0">
              <a:lnSpc>
                <a:spcPct val="113300"/>
              </a:lnSpc>
              <a:spcBef>
                <a:spcPts val="0"/>
              </a:spcBef>
              <a:spcAft>
                <a:spcPts val="0"/>
              </a:spcAft>
              <a:buNone/>
            </a:pPr>
            <a:r>
              <a:rPr lang="en-US" sz="2000">
                <a:solidFill>
                  <a:schemeClr val="dk1"/>
                </a:solidFill>
                <a:latin typeface="Lato"/>
                <a:ea typeface="Lato"/>
                <a:cs typeface="Lato"/>
                <a:sym typeface="Lato"/>
              </a:rPr>
              <a:t>The Power Assemblies Load Bank Stations make for easy routine maintenance and testing. Load  banking is the process of testing a generator with an “artificial load” to see if the generator can  operate properly at its rated amperage. Our Load Bank Stations come with Series 16 female  camlock connectors that allow quick access to your generator for testing without any hard wiring. </a:t>
            </a:r>
            <a:endParaRPr sz="2000">
              <a:solidFill>
                <a:srgbClr val="FDDF00"/>
              </a:solidFill>
              <a:latin typeface="Lato"/>
              <a:ea typeface="Lato"/>
              <a:cs typeface="Lato"/>
              <a:sym typeface="Lato"/>
            </a:endParaRPr>
          </a:p>
        </p:txBody>
      </p:sp>
      <p:sp>
        <p:nvSpPr>
          <p:cNvPr id="390" name="Google Shape;390;g2b45c97442c_0_143"/>
          <p:cNvSpPr/>
          <p:nvPr/>
        </p:nvSpPr>
        <p:spPr>
          <a:xfrm>
            <a:off x="12723812" y="4315182"/>
            <a:ext cx="5564505" cy="5153025"/>
          </a:xfrm>
          <a:custGeom>
            <a:avLst/>
            <a:gdLst/>
            <a:ahLst/>
            <a:cxnLst/>
            <a:rect l="l" t="t" r="r" b="b"/>
            <a:pathLst>
              <a:path w="5564505" h="5153025" extrusionOk="0">
                <a:moveTo>
                  <a:pt x="5564188" y="0"/>
                </a:moveTo>
                <a:lnTo>
                  <a:pt x="5564188" y="5153024"/>
                </a:lnTo>
                <a:lnTo>
                  <a:pt x="0" y="5153024"/>
                </a:lnTo>
                <a:lnTo>
                  <a:pt x="0" y="0"/>
                </a:lnTo>
                <a:lnTo>
                  <a:pt x="5564188" y="0"/>
                </a:lnTo>
                <a:close/>
              </a:path>
            </a:pathLst>
          </a:custGeom>
          <a:solidFill>
            <a:srgbClr val="FDD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91" name="Google Shape;391;g2b45c97442c_0_143"/>
          <p:cNvPicPr preferRelativeResize="0"/>
          <p:nvPr/>
        </p:nvPicPr>
        <p:blipFill rotWithShape="1">
          <a:blip r:embed="rId11">
            <a:alphaModFix/>
          </a:blip>
          <a:srcRect/>
          <a:stretch/>
        </p:blipFill>
        <p:spPr>
          <a:xfrm>
            <a:off x="13081933" y="2009627"/>
            <a:ext cx="5019675" cy="7429501"/>
          </a:xfrm>
          <a:prstGeom prst="rect">
            <a:avLst/>
          </a:prstGeom>
          <a:noFill/>
          <a:ln>
            <a:noFill/>
          </a:ln>
        </p:spPr>
      </p:pic>
      <p:sp>
        <p:nvSpPr>
          <p:cNvPr id="392" name="Google Shape;392;g2b45c97442c_0_143"/>
          <p:cNvSpPr txBox="1"/>
          <p:nvPr/>
        </p:nvSpPr>
        <p:spPr>
          <a:xfrm>
            <a:off x="5309825" y="6596675"/>
            <a:ext cx="5925600" cy="2591700"/>
          </a:xfrm>
          <a:prstGeom prst="rect">
            <a:avLst/>
          </a:prstGeom>
          <a:noFill/>
          <a:ln>
            <a:noFill/>
          </a:ln>
        </p:spPr>
        <p:txBody>
          <a:bodyPr spcFirstLastPara="1" wrap="square" lIns="91425" tIns="91425" rIns="91425" bIns="91425" anchor="t" anchorCtr="0">
            <a:spAutoFit/>
          </a:bodyPr>
          <a:lstStyle/>
          <a:p>
            <a:pPr marL="12700" lvl="0" indent="0" algn="l" rtl="0">
              <a:lnSpc>
                <a:spcPct val="150000"/>
              </a:lnSpc>
              <a:spcBef>
                <a:spcPts val="0"/>
              </a:spcBef>
              <a:spcAft>
                <a:spcPts val="0"/>
              </a:spcAft>
              <a:buNone/>
            </a:pPr>
            <a:r>
              <a:rPr lang="en-US" sz="1800" b="1">
                <a:solidFill>
                  <a:schemeClr val="dk1"/>
                </a:solidFill>
                <a:latin typeface="Lato"/>
                <a:ea typeface="Lato"/>
                <a:cs typeface="Lato"/>
                <a:sym typeface="Lato"/>
              </a:rPr>
              <a:t>Lockable</a:t>
            </a:r>
            <a:endParaRPr sz="1500" b="1">
              <a:solidFill>
                <a:schemeClr val="dk1"/>
              </a:solidFill>
              <a:latin typeface="Lato"/>
              <a:ea typeface="Lato"/>
              <a:cs typeface="Lato"/>
              <a:sym typeface="Lato"/>
            </a:endParaRPr>
          </a:p>
          <a:p>
            <a:pPr marL="12700" lvl="0" indent="0" algn="l" rtl="0">
              <a:lnSpc>
                <a:spcPct val="150000"/>
              </a:lnSpc>
              <a:spcBef>
                <a:spcPts val="0"/>
              </a:spcBef>
              <a:spcAft>
                <a:spcPts val="0"/>
              </a:spcAft>
              <a:buNone/>
            </a:pPr>
            <a:endParaRPr sz="200" b="1">
              <a:solidFill>
                <a:schemeClr val="dk1"/>
              </a:solidFill>
              <a:latin typeface="Lato"/>
              <a:ea typeface="Lato"/>
              <a:cs typeface="Lato"/>
              <a:sym typeface="Lato"/>
            </a:endParaRPr>
          </a:p>
          <a:p>
            <a:pPr marL="0" marR="2078354" lvl="0" indent="0" algn="l" rtl="0">
              <a:lnSpc>
                <a:spcPct val="150000"/>
              </a:lnSpc>
              <a:spcBef>
                <a:spcPts val="0"/>
              </a:spcBef>
              <a:spcAft>
                <a:spcPts val="0"/>
              </a:spcAft>
              <a:buNone/>
            </a:pPr>
            <a:r>
              <a:rPr lang="en-US" sz="1800" b="1">
                <a:solidFill>
                  <a:schemeClr val="dk1"/>
                </a:solidFill>
                <a:latin typeface="Lato"/>
                <a:ea typeface="Lato"/>
                <a:cs typeface="Lato"/>
                <a:sym typeface="Lato"/>
              </a:rPr>
              <a:t>400A-2000A Options  CULus Listed UL 1008</a:t>
            </a:r>
            <a:endParaRPr sz="1800">
              <a:solidFill>
                <a:schemeClr val="dk1"/>
              </a:solidFill>
              <a:latin typeface="Lato"/>
              <a:ea typeface="Lato"/>
              <a:cs typeface="Lato"/>
              <a:sym typeface="Lato"/>
            </a:endParaRPr>
          </a:p>
          <a:p>
            <a:pPr marL="12700" marR="869314" lvl="0" indent="0" algn="l" rtl="0">
              <a:lnSpc>
                <a:spcPct val="150000"/>
              </a:lnSpc>
              <a:spcBef>
                <a:spcPts val="0"/>
              </a:spcBef>
              <a:spcAft>
                <a:spcPts val="0"/>
              </a:spcAft>
              <a:buNone/>
            </a:pPr>
            <a:r>
              <a:rPr lang="en-US" sz="1800" b="1">
                <a:solidFill>
                  <a:schemeClr val="dk1"/>
                </a:solidFill>
                <a:latin typeface="Lato"/>
                <a:ea typeface="Lato"/>
                <a:cs typeface="Lato"/>
                <a:sym typeface="Lato"/>
              </a:rPr>
              <a:t>NEMA 4/12 Carbon Steel Enclosure  Pad-Mounted Standard GDS Option</a:t>
            </a:r>
            <a:endParaRPr>
              <a:solidFill>
                <a:schemeClr val="dk1"/>
              </a:solidFill>
              <a:latin typeface="Lato"/>
              <a:ea typeface="Lato"/>
              <a:cs typeface="Lato"/>
              <a:sym typeface="Lato"/>
            </a:endParaRPr>
          </a:p>
          <a:p>
            <a:pPr marL="12700" marR="869314" lvl="0" indent="0" algn="l" rtl="0">
              <a:lnSpc>
                <a:spcPct val="150000"/>
              </a:lnSpc>
              <a:spcBef>
                <a:spcPts val="0"/>
              </a:spcBef>
              <a:spcAft>
                <a:spcPts val="0"/>
              </a:spcAft>
              <a:buNone/>
            </a:pPr>
            <a:r>
              <a:rPr lang="en-US" sz="1800" b="1">
                <a:solidFill>
                  <a:schemeClr val="dk1"/>
                </a:solidFill>
                <a:latin typeface="Lato"/>
                <a:ea typeface="Lato"/>
                <a:cs typeface="Lato"/>
                <a:sym typeface="Lato"/>
              </a:rPr>
              <a:t>Wall-Mounted Compact &amp; Mini GDS Options</a:t>
            </a:r>
            <a:endParaRPr/>
          </a:p>
        </p:txBody>
      </p:sp>
      <p:pic>
        <p:nvPicPr>
          <p:cNvPr id="393" name="Google Shape;393;g2b45c97442c_0_143"/>
          <p:cNvPicPr preferRelativeResize="0"/>
          <p:nvPr/>
        </p:nvPicPr>
        <p:blipFill>
          <a:blip r:embed="rId12">
            <a:alphaModFix/>
          </a:blip>
          <a:stretch>
            <a:fillRect/>
          </a:stretch>
        </p:blipFill>
        <p:spPr>
          <a:xfrm>
            <a:off x="8848875" y="4377960"/>
            <a:ext cx="7562102" cy="6048229"/>
          </a:xfrm>
          <a:prstGeom prst="rect">
            <a:avLst/>
          </a:prstGeom>
          <a:noFill/>
          <a:ln>
            <a:noFill/>
          </a:ln>
          <a:effectLst>
            <a:outerShdw blurRad="57150" dist="76200" dir="5400000" algn="bl" rotWithShape="0">
              <a:srgbClr val="000000">
                <a:alpha val="41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58"/>
        <p:cNvGrpSpPr/>
        <p:nvPr/>
      </p:nvGrpSpPr>
      <p:grpSpPr>
        <a:xfrm>
          <a:off x="0" y="0"/>
          <a:ext cx="0" cy="0"/>
          <a:chOff x="0" y="0"/>
          <a:chExt cx="0" cy="0"/>
        </a:xfrm>
      </p:grpSpPr>
      <p:sp>
        <p:nvSpPr>
          <p:cNvPr id="59" name="Google Shape;59;p2"/>
          <p:cNvSpPr/>
          <p:nvPr/>
        </p:nvSpPr>
        <p:spPr>
          <a:xfrm>
            <a:off x="259500" y="133150"/>
            <a:ext cx="17687592" cy="2300288"/>
          </a:xfrm>
          <a:custGeom>
            <a:avLst/>
            <a:gdLst/>
            <a:ahLst/>
            <a:cxnLst/>
            <a:rect l="l" t="t" r="r" b="b"/>
            <a:pathLst>
              <a:path w="16925925" h="2000250" extrusionOk="0">
                <a:moveTo>
                  <a:pt x="0" y="2000249"/>
                </a:moveTo>
                <a:lnTo>
                  <a:pt x="0" y="0"/>
                </a:lnTo>
                <a:lnTo>
                  <a:pt x="16925401" y="0"/>
                </a:lnTo>
                <a:lnTo>
                  <a:pt x="16925401" y="2000249"/>
                </a:lnTo>
                <a:lnTo>
                  <a:pt x="0" y="2000249"/>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0" name="Google Shape;60;p2"/>
          <p:cNvPicPr preferRelativeResize="0"/>
          <p:nvPr/>
        </p:nvPicPr>
        <p:blipFill rotWithShape="1">
          <a:blip r:embed="rId3">
            <a:alphaModFix/>
          </a:blip>
          <a:srcRect/>
          <a:stretch/>
        </p:blipFill>
        <p:spPr>
          <a:xfrm>
            <a:off x="8892075" y="434000"/>
            <a:ext cx="7917925" cy="9083800"/>
          </a:xfrm>
          <a:prstGeom prst="rect">
            <a:avLst/>
          </a:prstGeom>
          <a:noFill/>
          <a:ln>
            <a:noFill/>
          </a:ln>
        </p:spPr>
      </p:pic>
      <p:sp>
        <p:nvSpPr>
          <p:cNvPr id="61" name="Google Shape;61;p2"/>
          <p:cNvSpPr txBox="1"/>
          <p:nvPr/>
        </p:nvSpPr>
        <p:spPr>
          <a:xfrm>
            <a:off x="11561567" y="1083953"/>
            <a:ext cx="2572500" cy="563700"/>
          </a:xfrm>
          <a:prstGeom prst="rect">
            <a:avLst/>
          </a:prstGeom>
          <a:solidFill>
            <a:srgbClr val="000000"/>
          </a:solidFill>
          <a:ln>
            <a:noFill/>
          </a:ln>
        </p:spPr>
        <p:txBody>
          <a:bodyPr spcFirstLastPara="1" wrap="square" lIns="0" tIns="146675" rIns="0" bIns="0" anchor="t" anchorCtr="0">
            <a:spAutoFit/>
          </a:bodyPr>
          <a:lstStyle/>
          <a:p>
            <a:pPr marL="420369" marR="0" lvl="0" indent="0" algn="l" rtl="0">
              <a:lnSpc>
                <a:spcPct val="100000"/>
              </a:lnSpc>
              <a:spcBef>
                <a:spcPts val="0"/>
              </a:spcBef>
              <a:spcAft>
                <a:spcPts val="0"/>
              </a:spcAft>
              <a:buNone/>
            </a:pPr>
            <a:r>
              <a:rPr lang="en-US" sz="2700" b="1">
                <a:solidFill>
                  <a:srgbClr val="FFFFFF"/>
                </a:solidFill>
                <a:latin typeface="Lato Black"/>
                <a:ea typeface="Lato Black"/>
                <a:cs typeface="Lato Black"/>
                <a:sym typeface="Lato Black"/>
              </a:rPr>
              <a:t>Overview</a:t>
            </a:r>
            <a:endParaRPr sz="2700">
              <a:solidFill>
                <a:schemeClr val="dk1"/>
              </a:solidFill>
              <a:latin typeface="Lato Black"/>
              <a:ea typeface="Lato Black"/>
              <a:cs typeface="Lato Black"/>
              <a:sym typeface="Lato Black"/>
            </a:endParaRPr>
          </a:p>
        </p:txBody>
      </p:sp>
      <p:sp>
        <p:nvSpPr>
          <p:cNvPr id="62" name="Google Shape;62;p2"/>
          <p:cNvSpPr txBox="1">
            <a:spLocks noGrp="1"/>
          </p:cNvSpPr>
          <p:nvPr>
            <p:ph type="title"/>
          </p:nvPr>
        </p:nvSpPr>
        <p:spPr>
          <a:xfrm>
            <a:off x="365200" y="435800"/>
            <a:ext cx="8780100" cy="1860000"/>
          </a:xfrm>
          <a:prstGeom prst="rect">
            <a:avLst/>
          </a:prstGeom>
          <a:noFill/>
          <a:ln>
            <a:noFill/>
          </a:ln>
        </p:spPr>
        <p:txBody>
          <a:bodyPr spcFirstLastPara="1" wrap="square" lIns="0" tIns="12700" rIns="0" bIns="0" anchor="t" anchorCtr="0">
            <a:spAutoFit/>
          </a:bodyPr>
          <a:lstStyle/>
          <a:p>
            <a:pPr marL="0" lvl="0" indent="0" algn="ctr" rtl="0">
              <a:lnSpc>
                <a:spcPct val="100000"/>
              </a:lnSpc>
              <a:spcBef>
                <a:spcPts val="0"/>
              </a:spcBef>
              <a:spcAft>
                <a:spcPts val="0"/>
              </a:spcAft>
              <a:buNone/>
            </a:pPr>
            <a:r>
              <a:rPr lang="en-US" sz="6000">
                <a:solidFill>
                  <a:schemeClr val="lt1"/>
                </a:solidFill>
              </a:rPr>
              <a:t>Power Distribution In Data Centers</a:t>
            </a:r>
            <a:endParaRPr sz="6000">
              <a:solidFill>
                <a:schemeClr val="lt1"/>
              </a:solidFill>
            </a:endParaRPr>
          </a:p>
        </p:txBody>
      </p:sp>
      <p:sp>
        <p:nvSpPr>
          <p:cNvPr id="63" name="Google Shape;63;p2"/>
          <p:cNvSpPr txBox="1"/>
          <p:nvPr/>
        </p:nvSpPr>
        <p:spPr>
          <a:xfrm>
            <a:off x="9696925" y="2295800"/>
            <a:ext cx="6301800" cy="5618100"/>
          </a:xfrm>
          <a:prstGeom prst="rect">
            <a:avLst/>
          </a:prstGeom>
          <a:noFill/>
          <a:ln>
            <a:noFill/>
          </a:ln>
        </p:spPr>
        <p:txBody>
          <a:bodyPr spcFirstLastPara="1" wrap="square" lIns="0" tIns="12700" rIns="0" bIns="0" anchor="t" anchorCtr="0">
            <a:spAutoFit/>
          </a:bodyPr>
          <a:lstStyle/>
          <a:p>
            <a:pPr marL="0" marR="0" lvl="0" indent="0" algn="just" rtl="0">
              <a:lnSpc>
                <a:spcPct val="100000"/>
              </a:lnSpc>
              <a:spcBef>
                <a:spcPts val="5"/>
              </a:spcBef>
              <a:spcAft>
                <a:spcPts val="0"/>
              </a:spcAft>
              <a:buNone/>
            </a:pPr>
            <a:r>
              <a:rPr lang="en-US" sz="2600">
                <a:solidFill>
                  <a:schemeClr val="dk1"/>
                </a:solidFill>
                <a:latin typeface="Lato"/>
                <a:ea typeface="Lato"/>
                <a:cs typeface="Lato"/>
                <a:sym typeface="Lato"/>
              </a:rPr>
              <a:t>Power distribution and equipment are critical aspects of commercial data center infrastructure, ensuring the reliable and efficient operation of the facility.</a:t>
            </a:r>
            <a:endParaRPr sz="2600">
              <a:solidFill>
                <a:schemeClr val="dk1"/>
              </a:solidFill>
              <a:latin typeface="Lato"/>
              <a:ea typeface="Lato"/>
              <a:cs typeface="Lato"/>
              <a:sym typeface="Lato"/>
            </a:endParaRPr>
          </a:p>
          <a:p>
            <a:pPr marL="0" marR="0" lvl="0" indent="0" algn="just" rtl="0">
              <a:lnSpc>
                <a:spcPct val="100000"/>
              </a:lnSpc>
              <a:spcBef>
                <a:spcPts val="5"/>
              </a:spcBef>
              <a:spcAft>
                <a:spcPts val="0"/>
              </a:spcAft>
              <a:buNone/>
            </a:pPr>
            <a:endParaRPr sz="2600">
              <a:solidFill>
                <a:schemeClr val="dk1"/>
              </a:solidFill>
              <a:latin typeface="Lato"/>
              <a:ea typeface="Lato"/>
              <a:cs typeface="Lato"/>
              <a:sym typeface="Lato"/>
            </a:endParaRPr>
          </a:p>
          <a:p>
            <a:pPr marL="0" marR="0" lvl="0" indent="0" algn="just" rtl="0">
              <a:lnSpc>
                <a:spcPct val="100000"/>
              </a:lnSpc>
              <a:spcBef>
                <a:spcPts val="5"/>
              </a:spcBef>
              <a:spcAft>
                <a:spcPts val="0"/>
              </a:spcAft>
              <a:buNone/>
            </a:pPr>
            <a:r>
              <a:rPr lang="en-US" sz="2600">
                <a:solidFill>
                  <a:schemeClr val="dk1"/>
                </a:solidFill>
                <a:latin typeface="Lato"/>
                <a:ea typeface="Lato"/>
                <a:cs typeface="Lato"/>
                <a:sym typeface="Lato"/>
              </a:rPr>
              <a:t>The primary goal is to efficiently route electrical power from the grid or generator to data center equipment, ensuring stable and uninterrupted operations.</a:t>
            </a:r>
            <a:endParaRPr sz="2600">
              <a:solidFill>
                <a:schemeClr val="dk1"/>
              </a:solidFill>
              <a:latin typeface="Lato"/>
              <a:ea typeface="Lato"/>
              <a:cs typeface="Lato"/>
              <a:sym typeface="Lato"/>
            </a:endParaRPr>
          </a:p>
          <a:p>
            <a:pPr marL="0" marR="0" lvl="0" indent="0" algn="just" rtl="0">
              <a:lnSpc>
                <a:spcPct val="100000"/>
              </a:lnSpc>
              <a:spcBef>
                <a:spcPts val="5"/>
              </a:spcBef>
              <a:spcAft>
                <a:spcPts val="0"/>
              </a:spcAft>
              <a:buNone/>
            </a:pPr>
            <a:endParaRPr sz="2600">
              <a:solidFill>
                <a:schemeClr val="dk1"/>
              </a:solidFill>
              <a:latin typeface="Lato"/>
              <a:ea typeface="Lato"/>
              <a:cs typeface="Lato"/>
              <a:sym typeface="Lato"/>
            </a:endParaRPr>
          </a:p>
          <a:p>
            <a:pPr marL="0" marR="0" lvl="0" indent="0" algn="just" rtl="0">
              <a:lnSpc>
                <a:spcPct val="100000"/>
              </a:lnSpc>
              <a:spcBef>
                <a:spcPts val="5"/>
              </a:spcBef>
              <a:spcAft>
                <a:spcPts val="0"/>
              </a:spcAft>
              <a:buNone/>
            </a:pPr>
            <a:r>
              <a:rPr lang="en-US" sz="2600">
                <a:solidFill>
                  <a:schemeClr val="dk1"/>
                </a:solidFill>
                <a:latin typeface="Lato"/>
                <a:ea typeface="Lato"/>
                <a:cs typeface="Lato"/>
                <a:sym typeface="Lato"/>
              </a:rPr>
              <a:t>Reliable power distribution is paramount for preventing downtime, ensuring data integrity, and maintaining overall data center performance.</a:t>
            </a:r>
            <a:endParaRPr sz="2600">
              <a:solidFill>
                <a:schemeClr val="dk1"/>
              </a:solidFill>
              <a:latin typeface="Lato"/>
              <a:ea typeface="Lato"/>
              <a:cs typeface="Lato"/>
              <a:sym typeface="Lato"/>
            </a:endParaRPr>
          </a:p>
        </p:txBody>
      </p:sp>
      <p:pic>
        <p:nvPicPr>
          <p:cNvPr id="64" name="Google Shape;64;p2"/>
          <p:cNvPicPr preferRelativeResize="0"/>
          <p:nvPr/>
        </p:nvPicPr>
        <p:blipFill>
          <a:blip r:embed="rId4">
            <a:alphaModFix/>
          </a:blip>
          <a:stretch>
            <a:fillRect/>
          </a:stretch>
        </p:blipFill>
        <p:spPr>
          <a:xfrm>
            <a:off x="319525" y="3058525"/>
            <a:ext cx="8780101" cy="5002025"/>
          </a:xfrm>
          <a:prstGeom prst="rect">
            <a:avLst/>
          </a:prstGeom>
          <a:noFill/>
          <a:ln>
            <a:noFill/>
          </a:ln>
        </p:spPr>
      </p:pic>
      <p:cxnSp>
        <p:nvCxnSpPr>
          <p:cNvPr id="65" name="Google Shape;65;p2"/>
          <p:cNvCxnSpPr/>
          <p:nvPr/>
        </p:nvCxnSpPr>
        <p:spPr>
          <a:xfrm rot="10800000" flipH="1">
            <a:off x="481925" y="8529325"/>
            <a:ext cx="8338500" cy="42900"/>
          </a:xfrm>
          <a:prstGeom prst="straightConnector1">
            <a:avLst/>
          </a:prstGeom>
          <a:noFill/>
          <a:ln w="114300" cap="flat" cmpd="sng">
            <a:solidFill>
              <a:srgbClr val="FDDF00"/>
            </a:solidFill>
            <a:prstDash val="solid"/>
            <a:round/>
            <a:headEnd type="none" w="med" len="med"/>
            <a:tailEnd type="none" w="med" len="med"/>
          </a:ln>
        </p:spPr>
      </p:cxnSp>
      <p:sp>
        <p:nvSpPr>
          <p:cNvPr id="66" name="Google Shape;66;p2"/>
          <p:cNvSpPr/>
          <p:nvPr/>
        </p:nvSpPr>
        <p:spPr>
          <a:xfrm>
            <a:off x="481925" y="9254825"/>
            <a:ext cx="16543400" cy="262890"/>
          </a:xfrm>
          <a:custGeom>
            <a:avLst/>
            <a:gdLst/>
            <a:ahLst/>
            <a:cxnLst/>
            <a:rect l="l" t="t" r="r" b="b"/>
            <a:pathLst>
              <a:path w="15755619" h="228600" extrusionOk="0">
                <a:moveTo>
                  <a:pt x="0" y="228600"/>
                </a:moveTo>
                <a:lnTo>
                  <a:pt x="0" y="0"/>
                </a:lnTo>
                <a:lnTo>
                  <a:pt x="15755196" y="0"/>
                </a:lnTo>
                <a:lnTo>
                  <a:pt x="15755196" y="228600"/>
                </a:lnTo>
                <a:lnTo>
                  <a:pt x="0" y="2286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70"/>
        <p:cNvGrpSpPr/>
        <p:nvPr/>
      </p:nvGrpSpPr>
      <p:grpSpPr>
        <a:xfrm>
          <a:off x="0" y="0"/>
          <a:ext cx="0" cy="0"/>
          <a:chOff x="0" y="0"/>
          <a:chExt cx="0" cy="0"/>
        </a:xfrm>
      </p:grpSpPr>
      <p:sp>
        <p:nvSpPr>
          <p:cNvPr id="71" name="Google Shape;71;g1ef932158e7_1_0"/>
          <p:cNvSpPr/>
          <p:nvPr/>
        </p:nvSpPr>
        <p:spPr>
          <a:xfrm>
            <a:off x="259500" y="133150"/>
            <a:ext cx="17687592" cy="2300288"/>
          </a:xfrm>
          <a:custGeom>
            <a:avLst/>
            <a:gdLst/>
            <a:ahLst/>
            <a:cxnLst/>
            <a:rect l="l" t="t" r="r" b="b"/>
            <a:pathLst>
              <a:path w="16925925" h="2000250" extrusionOk="0">
                <a:moveTo>
                  <a:pt x="0" y="2000249"/>
                </a:moveTo>
                <a:lnTo>
                  <a:pt x="0" y="0"/>
                </a:lnTo>
                <a:lnTo>
                  <a:pt x="16925401" y="0"/>
                </a:lnTo>
                <a:lnTo>
                  <a:pt x="16925401" y="2000249"/>
                </a:lnTo>
                <a:lnTo>
                  <a:pt x="0" y="2000249"/>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 name="Google Shape;72;g1ef932158e7_1_0"/>
          <p:cNvSpPr/>
          <p:nvPr/>
        </p:nvSpPr>
        <p:spPr>
          <a:xfrm>
            <a:off x="481925" y="9254825"/>
            <a:ext cx="16543400" cy="262890"/>
          </a:xfrm>
          <a:custGeom>
            <a:avLst/>
            <a:gdLst/>
            <a:ahLst/>
            <a:cxnLst/>
            <a:rect l="l" t="t" r="r" b="b"/>
            <a:pathLst>
              <a:path w="15755619" h="228600" extrusionOk="0">
                <a:moveTo>
                  <a:pt x="0" y="228600"/>
                </a:moveTo>
                <a:lnTo>
                  <a:pt x="0" y="0"/>
                </a:lnTo>
                <a:lnTo>
                  <a:pt x="15755196" y="0"/>
                </a:lnTo>
                <a:lnTo>
                  <a:pt x="15755196" y="228600"/>
                </a:lnTo>
                <a:lnTo>
                  <a:pt x="0" y="2286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3" name="Google Shape;73;g1ef932158e7_1_0"/>
          <p:cNvPicPr preferRelativeResize="0"/>
          <p:nvPr/>
        </p:nvPicPr>
        <p:blipFill rotWithShape="1">
          <a:blip r:embed="rId3">
            <a:alphaModFix/>
          </a:blip>
          <a:srcRect/>
          <a:stretch/>
        </p:blipFill>
        <p:spPr>
          <a:xfrm>
            <a:off x="8892075" y="434000"/>
            <a:ext cx="7917925" cy="9083800"/>
          </a:xfrm>
          <a:prstGeom prst="rect">
            <a:avLst/>
          </a:prstGeom>
          <a:noFill/>
          <a:ln>
            <a:noFill/>
          </a:ln>
        </p:spPr>
      </p:pic>
      <p:sp>
        <p:nvSpPr>
          <p:cNvPr id="74" name="Google Shape;74;g1ef932158e7_1_0"/>
          <p:cNvSpPr txBox="1"/>
          <p:nvPr/>
        </p:nvSpPr>
        <p:spPr>
          <a:xfrm>
            <a:off x="11523925" y="1083950"/>
            <a:ext cx="2647800" cy="563700"/>
          </a:xfrm>
          <a:prstGeom prst="rect">
            <a:avLst/>
          </a:prstGeom>
          <a:solidFill>
            <a:srgbClr val="000000"/>
          </a:solidFill>
          <a:ln>
            <a:noFill/>
          </a:ln>
        </p:spPr>
        <p:txBody>
          <a:bodyPr spcFirstLastPara="1" wrap="square" lIns="0" tIns="146675" rIns="0" bIns="0" anchor="t" anchorCtr="0">
            <a:spAutoFit/>
          </a:bodyPr>
          <a:lstStyle/>
          <a:p>
            <a:pPr marL="0" marR="0" lvl="0" indent="0" algn="l" rtl="0">
              <a:lnSpc>
                <a:spcPct val="100000"/>
              </a:lnSpc>
              <a:spcBef>
                <a:spcPts val="0"/>
              </a:spcBef>
              <a:spcAft>
                <a:spcPts val="0"/>
              </a:spcAft>
              <a:buNone/>
            </a:pPr>
            <a:r>
              <a:rPr lang="en-US" sz="2700" b="1">
                <a:solidFill>
                  <a:srgbClr val="FFFFFF"/>
                </a:solidFill>
                <a:latin typeface="Lato Black"/>
                <a:ea typeface="Lato Black"/>
                <a:cs typeface="Lato Black"/>
                <a:sym typeface="Lato Black"/>
              </a:rPr>
              <a:t>  Power Sources</a:t>
            </a:r>
            <a:endParaRPr sz="2700">
              <a:solidFill>
                <a:schemeClr val="dk1"/>
              </a:solidFill>
              <a:latin typeface="Lato Black"/>
              <a:ea typeface="Lato Black"/>
              <a:cs typeface="Lato Black"/>
              <a:sym typeface="Lato Black"/>
            </a:endParaRPr>
          </a:p>
        </p:txBody>
      </p:sp>
      <p:sp>
        <p:nvSpPr>
          <p:cNvPr id="75" name="Google Shape;75;g1ef932158e7_1_0"/>
          <p:cNvSpPr txBox="1">
            <a:spLocks noGrp="1"/>
          </p:cNvSpPr>
          <p:nvPr>
            <p:ph type="title"/>
          </p:nvPr>
        </p:nvSpPr>
        <p:spPr>
          <a:xfrm>
            <a:off x="365200" y="435800"/>
            <a:ext cx="8780100" cy="1860000"/>
          </a:xfrm>
          <a:prstGeom prst="rect">
            <a:avLst/>
          </a:prstGeom>
          <a:noFill/>
          <a:ln>
            <a:noFill/>
          </a:ln>
        </p:spPr>
        <p:txBody>
          <a:bodyPr spcFirstLastPara="1" wrap="square" lIns="0" tIns="12700" rIns="0" bIns="0" anchor="t" anchorCtr="0">
            <a:spAutoFit/>
          </a:bodyPr>
          <a:lstStyle/>
          <a:p>
            <a:pPr marL="0" lvl="0" indent="0" algn="ctr" rtl="0">
              <a:lnSpc>
                <a:spcPct val="100000"/>
              </a:lnSpc>
              <a:spcBef>
                <a:spcPts val="0"/>
              </a:spcBef>
              <a:spcAft>
                <a:spcPts val="0"/>
              </a:spcAft>
              <a:buNone/>
            </a:pPr>
            <a:r>
              <a:rPr lang="en-US" sz="6000">
                <a:solidFill>
                  <a:schemeClr val="lt1"/>
                </a:solidFill>
              </a:rPr>
              <a:t>Power Distribution In Data Centers</a:t>
            </a:r>
            <a:endParaRPr sz="6000">
              <a:solidFill>
                <a:schemeClr val="lt1"/>
              </a:solidFill>
            </a:endParaRPr>
          </a:p>
        </p:txBody>
      </p:sp>
      <p:sp>
        <p:nvSpPr>
          <p:cNvPr id="76" name="Google Shape;76;g1ef932158e7_1_0"/>
          <p:cNvSpPr txBox="1"/>
          <p:nvPr/>
        </p:nvSpPr>
        <p:spPr>
          <a:xfrm>
            <a:off x="9696925" y="1714650"/>
            <a:ext cx="6301800" cy="6857700"/>
          </a:xfrm>
          <a:prstGeom prst="rect">
            <a:avLst/>
          </a:prstGeom>
          <a:noFill/>
          <a:ln>
            <a:noFill/>
          </a:ln>
        </p:spPr>
        <p:txBody>
          <a:bodyPr spcFirstLastPara="1" wrap="square" lIns="0" tIns="12700" rIns="0" bIns="0" anchor="t" anchorCtr="0">
            <a:spAutoFit/>
          </a:bodyPr>
          <a:lstStyle/>
          <a:p>
            <a:pPr marL="457200" lvl="0" indent="-393700" algn="just" rtl="0">
              <a:lnSpc>
                <a:spcPct val="115000"/>
              </a:lnSpc>
              <a:spcBef>
                <a:spcPts val="5"/>
              </a:spcBef>
              <a:spcAft>
                <a:spcPts val="0"/>
              </a:spcAft>
              <a:buClr>
                <a:schemeClr val="dk1"/>
              </a:buClr>
              <a:buSzPts val="2600"/>
              <a:buFont typeface="Lato"/>
              <a:buChar char="●"/>
            </a:pPr>
            <a:r>
              <a:rPr lang="en-US" sz="2600" b="1">
                <a:solidFill>
                  <a:schemeClr val="dk1"/>
                </a:solidFill>
                <a:latin typeface="Lato"/>
                <a:ea typeface="Lato"/>
                <a:cs typeface="Lato"/>
                <a:sym typeface="Lato"/>
              </a:rPr>
              <a:t>Utility Power: </a:t>
            </a:r>
            <a:r>
              <a:rPr lang="en-US" sz="2600">
                <a:solidFill>
                  <a:schemeClr val="dk1"/>
                </a:solidFill>
                <a:latin typeface="Lato"/>
                <a:ea typeface="Lato"/>
                <a:cs typeface="Lato"/>
                <a:sym typeface="Lato"/>
              </a:rPr>
              <a:t>Most data centers are connected to the electrical grid for a primary power source. This power is distributed through the local utility's electrical infrastructure.</a:t>
            </a: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Clr>
                <a:schemeClr val="dk1"/>
              </a:buClr>
              <a:buSzPts val="1100"/>
              <a:buFont typeface="Arial"/>
              <a:buNone/>
            </a:pPr>
            <a:endParaRPr sz="2600">
              <a:solidFill>
                <a:schemeClr val="dk1"/>
              </a:solidFill>
              <a:latin typeface="Lato"/>
              <a:ea typeface="Lato"/>
              <a:cs typeface="Lato"/>
              <a:sym typeface="Lato"/>
            </a:endParaRPr>
          </a:p>
          <a:p>
            <a:pPr marL="457200" lvl="0" indent="-393700" algn="just" rtl="0">
              <a:lnSpc>
                <a:spcPct val="115000"/>
              </a:lnSpc>
              <a:spcBef>
                <a:spcPts val="5"/>
              </a:spcBef>
              <a:spcAft>
                <a:spcPts val="0"/>
              </a:spcAft>
              <a:buClr>
                <a:schemeClr val="dk1"/>
              </a:buClr>
              <a:buSzPts val="2600"/>
              <a:buFont typeface="Lato"/>
              <a:buChar char="●"/>
            </a:pPr>
            <a:r>
              <a:rPr lang="en-US" sz="2600" b="1">
                <a:solidFill>
                  <a:schemeClr val="dk1"/>
                </a:solidFill>
                <a:latin typeface="Lato"/>
                <a:ea typeface="Lato"/>
                <a:cs typeface="Lato"/>
                <a:sym typeface="Lato"/>
              </a:rPr>
              <a:t>Backup Power: </a:t>
            </a:r>
            <a:r>
              <a:rPr lang="en-US" sz="2600">
                <a:solidFill>
                  <a:schemeClr val="dk1"/>
                </a:solidFill>
                <a:latin typeface="Lato"/>
                <a:ea typeface="Lato"/>
                <a:cs typeface="Lato"/>
                <a:sym typeface="Lato"/>
              </a:rPr>
              <a:t>To ensure uninterrupted operations, data centers often have backup power systems, such as generators and uninterruptible power supply (UPS) units. These systems provide temporary power during outages until primary power is restored or until a graceful shutdown can be executed.</a:t>
            </a:r>
            <a:endParaRPr sz="3400">
              <a:solidFill>
                <a:schemeClr val="dk1"/>
              </a:solidFill>
              <a:latin typeface="Lato"/>
              <a:ea typeface="Lato"/>
              <a:cs typeface="Lato"/>
              <a:sym typeface="Lato"/>
            </a:endParaRPr>
          </a:p>
        </p:txBody>
      </p:sp>
      <p:pic>
        <p:nvPicPr>
          <p:cNvPr id="77" name="Google Shape;77;g1ef932158e7_1_0"/>
          <p:cNvPicPr preferRelativeResize="0"/>
          <p:nvPr/>
        </p:nvPicPr>
        <p:blipFill rotWithShape="1">
          <a:blip r:embed="rId4">
            <a:alphaModFix/>
          </a:blip>
          <a:srcRect l="-6022" t="-10979" r="-4279" b="-6322"/>
          <a:stretch/>
        </p:blipFill>
        <p:spPr>
          <a:xfrm>
            <a:off x="0" y="2794675"/>
            <a:ext cx="9145302" cy="5052060"/>
          </a:xfrm>
          <a:prstGeom prst="rect">
            <a:avLst/>
          </a:prstGeom>
          <a:noFill/>
          <a:ln>
            <a:noFill/>
          </a:ln>
        </p:spPr>
      </p:pic>
      <p:cxnSp>
        <p:nvCxnSpPr>
          <p:cNvPr id="78" name="Google Shape;78;g1ef932158e7_1_0"/>
          <p:cNvCxnSpPr/>
          <p:nvPr/>
        </p:nvCxnSpPr>
        <p:spPr>
          <a:xfrm rot="10800000" flipH="1">
            <a:off x="481925" y="8529325"/>
            <a:ext cx="8338500" cy="42900"/>
          </a:xfrm>
          <a:prstGeom prst="straightConnector1">
            <a:avLst/>
          </a:prstGeom>
          <a:noFill/>
          <a:ln w="114300" cap="flat" cmpd="sng">
            <a:solidFill>
              <a:srgbClr val="FDDF00"/>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82"/>
        <p:cNvGrpSpPr/>
        <p:nvPr/>
      </p:nvGrpSpPr>
      <p:grpSpPr>
        <a:xfrm>
          <a:off x="0" y="0"/>
          <a:ext cx="0" cy="0"/>
          <a:chOff x="0" y="0"/>
          <a:chExt cx="0" cy="0"/>
        </a:xfrm>
      </p:grpSpPr>
      <p:sp>
        <p:nvSpPr>
          <p:cNvPr id="83" name="Google Shape;83;g1ef932158e7_1_12"/>
          <p:cNvSpPr/>
          <p:nvPr/>
        </p:nvSpPr>
        <p:spPr>
          <a:xfrm>
            <a:off x="259500" y="133150"/>
            <a:ext cx="17687592" cy="2300288"/>
          </a:xfrm>
          <a:custGeom>
            <a:avLst/>
            <a:gdLst/>
            <a:ahLst/>
            <a:cxnLst/>
            <a:rect l="l" t="t" r="r" b="b"/>
            <a:pathLst>
              <a:path w="16925925" h="2000250" extrusionOk="0">
                <a:moveTo>
                  <a:pt x="0" y="2000249"/>
                </a:moveTo>
                <a:lnTo>
                  <a:pt x="0" y="0"/>
                </a:lnTo>
                <a:lnTo>
                  <a:pt x="16925401" y="0"/>
                </a:lnTo>
                <a:lnTo>
                  <a:pt x="16925401" y="2000249"/>
                </a:lnTo>
                <a:lnTo>
                  <a:pt x="0" y="2000249"/>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4" name="Google Shape;84;g1ef932158e7_1_12"/>
          <p:cNvPicPr preferRelativeResize="0"/>
          <p:nvPr/>
        </p:nvPicPr>
        <p:blipFill rotWithShape="1">
          <a:blip r:embed="rId3">
            <a:alphaModFix/>
          </a:blip>
          <a:srcRect/>
          <a:stretch/>
        </p:blipFill>
        <p:spPr>
          <a:xfrm>
            <a:off x="8892075" y="434000"/>
            <a:ext cx="7917925" cy="9083800"/>
          </a:xfrm>
          <a:prstGeom prst="rect">
            <a:avLst/>
          </a:prstGeom>
          <a:noFill/>
          <a:ln>
            <a:noFill/>
          </a:ln>
        </p:spPr>
      </p:pic>
      <p:sp>
        <p:nvSpPr>
          <p:cNvPr id="85" name="Google Shape;85;g1ef932158e7_1_12"/>
          <p:cNvSpPr txBox="1"/>
          <p:nvPr/>
        </p:nvSpPr>
        <p:spPr>
          <a:xfrm>
            <a:off x="10228525" y="1083950"/>
            <a:ext cx="5286000" cy="563700"/>
          </a:xfrm>
          <a:prstGeom prst="rect">
            <a:avLst/>
          </a:prstGeom>
          <a:solidFill>
            <a:srgbClr val="000000"/>
          </a:solidFill>
          <a:ln>
            <a:noFill/>
          </a:ln>
        </p:spPr>
        <p:txBody>
          <a:bodyPr spcFirstLastPara="1" wrap="square" lIns="0" tIns="146675" rIns="0" bIns="0" anchor="t" anchorCtr="0">
            <a:spAutoFit/>
          </a:bodyPr>
          <a:lstStyle/>
          <a:p>
            <a:pPr marL="0" marR="0" lvl="0" indent="0" algn="l" rtl="0">
              <a:lnSpc>
                <a:spcPct val="100000"/>
              </a:lnSpc>
              <a:spcBef>
                <a:spcPts val="0"/>
              </a:spcBef>
              <a:spcAft>
                <a:spcPts val="0"/>
              </a:spcAft>
              <a:buNone/>
            </a:pPr>
            <a:r>
              <a:rPr lang="en-US" sz="2700" b="1">
                <a:solidFill>
                  <a:srgbClr val="FFFFFF"/>
                </a:solidFill>
                <a:latin typeface="Lato Black"/>
                <a:ea typeface="Lato Black"/>
                <a:cs typeface="Lato Black"/>
                <a:sym typeface="Lato Black"/>
              </a:rPr>
              <a:t>  Power Distribution Units (PDUs)</a:t>
            </a:r>
            <a:endParaRPr sz="2700">
              <a:solidFill>
                <a:schemeClr val="dk1"/>
              </a:solidFill>
              <a:latin typeface="Lato Black"/>
              <a:ea typeface="Lato Black"/>
              <a:cs typeface="Lato Black"/>
              <a:sym typeface="Lato Black"/>
            </a:endParaRPr>
          </a:p>
        </p:txBody>
      </p:sp>
      <p:sp>
        <p:nvSpPr>
          <p:cNvPr id="86" name="Google Shape;86;g1ef932158e7_1_12"/>
          <p:cNvSpPr txBox="1">
            <a:spLocks noGrp="1"/>
          </p:cNvSpPr>
          <p:nvPr>
            <p:ph type="title"/>
          </p:nvPr>
        </p:nvSpPr>
        <p:spPr>
          <a:xfrm>
            <a:off x="365200" y="435800"/>
            <a:ext cx="8780100" cy="1860000"/>
          </a:xfrm>
          <a:prstGeom prst="rect">
            <a:avLst/>
          </a:prstGeom>
          <a:noFill/>
          <a:ln>
            <a:noFill/>
          </a:ln>
        </p:spPr>
        <p:txBody>
          <a:bodyPr spcFirstLastPara="1" wrap="square" lIns="0" tIns="12700" rIns="0" bIns="0" anchor="t" anchorCtr="0">
            <a:spAutoFit/>
          </a:bodyPr>
          <a:lstStyle/>
          <a:p>
            <a:pPr marL="0" lvl="0" indent="0" algn="ctr" rtl="0">
              <a:lnSpc>
                <a:spcPct val="100000"/>
              </a:lnSpc>
              <a:spcBef>
                <a:spcPts val="0"/>
              </a:spcBef>
              <a:spcAft>
                <a:spcPts val="0"/>
              </a:spcAft>
              <a:buNone/>
            </a:pPr>
            <a:r>
              <a:rPr lang="en-US" sz="6000">
                <a:solidFill>
                  <a:schemeClr val="lt1"/>
                </a:solidFill>
              </a:rPr>
              <a:t>Power Distribution In Data Centers</a:t>
            </a:r>
            <a:endParaRPr sz="6000">
              <a:solidFill>
                <a:schemeClr val="lt1"/>
              </a:solidFill>
            </a:endParaRPr>
          </a:p>
        </p:txBody>
      </p:sp>
      <p:sp>
        <p:nvSpPr>
          <p:cNvPr id="87" name="Google Shape;87;g1ef932158e7_1_12"/>
          <p:cNvSpPr txBox="1"/>
          <p:nvPr/>
        </p:nvSpPr>
        <p:spPr>
          <a:xfrm>
            <a:off x="9520025" y="2634600"/>
            <a:ext cx="6301800" cy="5017800"/>
          </a:xfrm>
          <a:prstGeom prst="rect">
            <a:avLst/>
          </a:prstGeom>
          <a:noFill/>
          <a:ln>
            <a:noFill/>
          </a:ln>
        </p:spPr>
        <p:txBody>
          <a:bodyPr spcFirstLastPara="1" wrap="square" lIns="0" tIns="12700" rIns="0" bIns="0" anchor="t" anchorCtr="0">
            <a:spAutoFit/>
          </a:bodyPr>
          <a:lstStyle/>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PDUs are devices that distribute electrical power to multiple pieces of equipment from a single source. </a:t>
            </a: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They come in various types, including basic, metered, monitored, and switched PDUs. </a:t>
            </a: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The choice depends on the level of control and monitoring required for each specific application.</a:t>
            </a:r>
            <a:endParaRPr sz="2600">
              <a:solidFill>
                <a:schemeClr val="dk1"/>
              </a:solidFill>
              <a:latin typeface="Lato"/>
              <a:ea typeface="Lato"/>
              <a:cs typeface="Lato"/>
              <a:sym typeface="Lato"/>
            </a:endParaRPr>
          </a:p>
        </p:txBody>
      </p:sp>
      <p:pic>
        <p:nvPicPr>
          <p:cNvPr id="88" name="Google Shape;88;g1ef932158e7_1_12"/>
          <p:cNvPicPr preferRelativeResize="0"/>
          <p:nvPr/>
        </p:nvPicPr>
        <p:blipFill rotWithShape="1">
          <a:blip r:embed="rId4">
            <a:alphaModFix/>
          </a:blip>
          <a:srcRect l="16063" r="-25641"/>
          <a:stretch/>
        </p:blipFill>
        <p:spPr>
          <a:xfrm>
            <a:off x="481925" y="2739125"/>
            <a:ext cx="10878075" cy="5350150"/>
          </a:xfrm>
          <a:prstGeom prst="rect">
            <a:avLst/>
          </a:prstGeom>
          <a:noFill/>
          <a:ln>
            <a:noFill/>
          </a:ln>
        </p:spPr>
      </p:pic>
      <p:cxnSp>
        <p:nvCxnSpPr>
          <p:cNvPr id="89" name="Google Shape;89;g1ef932158e7_1_12"/>
          <p:cNvCxnSpPr/>
          <p:nvPr/>
        </p:nvCxnSpPr>
        <p:spPr>
          <a:xfrm rot="10800000" flipH="1">
            <a:off x="481925" y="8529325"/>
            <a:ext cx="8338500" cy="42900"/>
          </a:xfrm>
          <a:prstGeom prst="straightConnector1">
            <a:avLst/>
          </a:prstGeom>
          <a:noFill/>
          <a:ln w="114300" cap="flat" cmpd="sng">
            <a:solidFill>
              <a:srgbClr val="FDDF00"/>
            </a:solidFill>
            <a:prstDash val="solid"/>
            <a:round/>
            <a:headEnd type="none" w="med" len="med"/>
            <a:tailEnd type="none" w="med" len="med"/>
          </a:ln>
        </p:spPr>
      </p:cxnSp>
      <p:sp>
        <p:nvSpPr>
          <p:cNvPr id="90" name="Google Shape;90;g1ef932158e7_1_12"/>
          <p:cNvSpPr/>
          <p:nvPr/>
        </p:nvSpPr>
        <p:spPr>
          <a:xfrm>
            <a:off x="481925" y="9254825"/>
            <a:ext cx="16543400" cy="262890"/>
          </a:xfrm>
          <a:custGeom>
            <a:avLst/>
            <a:gdLst/>
            <a:ahLst/>
            <a:cxnLst/>
            <a:rect l="l" t="t" r="r" b="b"/>
            <a:pathLst>
              <a:path w="15755619" h="228600" extrusionOk="0">
                <a:moveTo>
                  <a:pt x="0" y="228600"/>
                </a:moveTo>
                <a:lnTo>
                  <a:pt x="0" y="0"/>
                </a:lnTo>
                <a:lnTo>
                  <a:pt x="15755196" y="0"/>
                </a:lnTo>
                <a:lnTo>
                  <a:pt x="15755196" y="228600"/>
                </a:lnTo>
                <a:lnTo>
                  <a:pt x="0" y="2286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94"/>
        <p:cNvGrpSpPr/>
        <p:nvPr/>
      </p:nvGrpSpPr>
      <p:grpSpPr>
        <a:xfrm>
          <a:off x="0" y="0"/>
          <a:ext cx="0" cy="0"/>
          <a:chOff x="0" y="0"/>
          <a:chExt cx="0" cy="0"/>
        </a:xfrm>
      </p:grpSpPr>
      <p:sp>
        <p:nvSpPr>
          <p:cNvPr id="95" name="Google Shape;95;g1ef932158e7_1_24"/>
          <p:cNvSpPr/>
          <p:nvPr/>
        </p:nvSpPr>
        <p:spPr>
          <a:xfrm>
            <a:off x="259500" y="133150"/>
            <a:ext cx="17687592" cy="2300288"/>
          </a:xfrm>
          <a:custGeom>
            <a:avLst/>
            <a:gdLst/>
            <a:ahLst/>
            <a:cxnLst/>
            <a:rect l="l" t="t" r="r" b="b"/>
            <a:pathLst>
              <a:path w="16925925" h="2000250" extrusionOk="0">
                <a:moveTo>
                  <a:pt x="0" y="2000249"/>
                </a:moveTo>
                <a:lnTo>
                  <a:pt x="0" y="0"/>
                </a:lnTo>
                <a:lnTo>
                  <a:pt x="16925401" y="0"/>
                </a:lnTo>
                <a:lnTo>
                  <a:pt x="16925401" y="2000249"/>
                </a:lnTo>
                <a:lnTo>
                  <a:pt x="0" y="2000249"/>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6" name="Google Shape;96;g1ef932158e7_1_24"/>
          <p:cNvPicPr preferRelativeResize="0"/>
          <p:nvPr/>
        </p:nvPicPr>
        <p:blipFill rotWithShape="1">
          <a:blip r:embed="rId3">
            <a:alphaModFix/>
          </a:blip>
          <a:srcRect/>
          <a:stretch/>
        </p:blipFill>
        <p:spPr>
          <a:xfrm>
            <a:off x="8892075" y="434000"/>
            <a:ext cx="7917925" cy="9083800"/>
          </a:xfrm>
          <a:prstGeom prst="rect">
            <a:avLst/>
          </a:prstGeom>
          <a:noFill/>
          <a:ln>
            <a:noFill/>
          </a:ln>
        </p:spPr>
      </p:pic>
      <p:sp>
        <p:nvSpPr>
          <p:cNvPr id="97" name="Google Shape;97;g1ef932158e7_1_24"/>
          <p:cNvSpPr txBox="1"/>
          <p:nvPr/>
        </p:nvSpPr>
        <p:spPr>
          <a:xfrm>
            <a:off x="10457125" y="1083950"/>
            <a:ext cx="4659300" cy="563700"/>
          </a:xfrm>
          <a:prstGeom prst="rect">
            <a:avLst/>
          </a:prstGeom>
          <a:solidFill>
            <a:srgbClr val="000000"/>
          </a:solidFill>
          <a:ln>
            <a:noFill/>
          </a:ln>
        </p:spPr>
        <p:txBody>
          <a:bodyPr spcFirstLastPara="1" wrap="square" lIns="0" tIns="146675" rIns="0" bIns="0" anchor="t" anchorCtr="0">
            <a:spAutoFit/>
          </a:bodyPr>
          <a:lstStyle/>
          <a:p>
            <a:pPr marL="0" marR="0" lvl="0" indent="0" algn="l" rtl="0">
              <a:lnSpc>
                <a:spcPct val="100000"/>
              </a:lnSpc>
              <a:spcBef>
                <a:spcPts val="0"/>
              </a:spcBef>
              <a:spcAft>
                <a:spcPts val="0"/>
              </a:spcAft>
              <a:buNone/>
            </a:pPr>
            <a:r>
              <a:rPr lang="en-US" sz="2700" b="1">
                <a:solidFill>
                  <a:srgbClr val="FFFFFF"/>
                </a:solidFill>
                <a:latin typeface="Lato Black"/>
                <a:ea typeface="Lato Black"/>
                <a:cs typeface="Lato Black"/>
                <a:sym typeface="Lato Black"/>
              </a:rPr>
              <a:t>   Redundancy and Reliability</a:t>
            </a:r>
            <a:endParaRPr sz="2700">
              <a:solidFill>
                <a:schemeClr val="dk1"/>
              </a:solidFill>
              <a:latin typeface="Lato Black"/>
              <a:ea typeface="Lato Black"/>
              <a:cs typeface="Lato Black"/>
              <a:sym typeface="Lato Black"/>
            </a:endParaRPr>
          </a:p>
        </p:txBody>
      </p:sp>
      <p:sp>
        <p:nvSpPr>
          <p:cNvPr id="98" name="Google Shape;98;g1ef932158e7_1_24"/>
          <p:cNvSpPr txBox="1">
            <a:spLocks noGrp="1"/>
          </p:cNvSpPr>
          <p:nvPr>
            <p:ph type="title"/>
          </p:nvPr>
        </p:nvSpPr>
        <p:spPr>
          <a:xfrm>
            <a:off x="365200" y="435800"/>
            <a:ext cx="8780100" cy="1860000"/>
          </a:xfrm>
          <a:prstGeom prst="rect">
            <a:avLst/>
          </a:prstGeom>
          <a:noFill/>
          <a:ln>
            <a:noFill/>
          </a:ln>
        </p:spPr>
        <p:txBody>
          <a:bodyPr spcFirstLastPara="1" wrap="square" lIns="0" tIns="12700" rIns="0" bIns="0" anchor="t" anchorCtr="0">
            <a:spAutoFit/>
          </a:bodyPr>
          <a:lstStyle/>
          <a:p>
            <a:pPr marL="0" lvl="0" indent="0" algn="ctr" rtl="0">
              <a:lnSpc>
                <a:spcPct val="100000"/>
              </a:lnSpc>
              <a:spcBef>
                <a:spcPts val="0"/>
              </a:spcBef>
              <a:spcAft>
                <a:spcPts val="0"/>
              </a:spcAft>
              <a:buNone/>
            </a:pPr>
            <a:r>
              <a:rPr lang="en-US" sz="6000">
                <a:solidFill>
                  <a:schemeClr val="lt1"/>
                </a:solidFill>
              </a:rPr>
              <a:t>Power Distribution In Data Centers</a:t>
            </a:r>
            <a:endParaRPr sz="6000">
              <a:solidFill>
                <a:schemeClr val="lt1"/>
              </a:solidFill>
            </a:endParaRPr>
          </a:p>
        </p:txBody>
      </p:sp>
      <p:sp>
        <p:nvSpPr>
          <p:cNvPr id="99" name="Google Shape;99;g1ef932158e7_1_24"/>
          <p:cNvSpPr txBox="1"/>
          <p:nvPr/>
        </p:nvSpPr>
        <p:spPr>
          <a:xfrm>
            <a:off x="9528213" y="1944900"/>
            <a:ext cx="6301800" cy="6397200"/>
          </a:xfrm>
          <a:prstGeom prst="rect">
            <a:avLst/>
          </a:prstGeom>
          <a:noFill/>
          <a:ln>
            <a:noFill/>
          </a:ln>
        </p:spPr>
        <p:txBody>
          <a:bodyPr spcFirstLastPara="1" wrap="square" lIns="0" tIns="12700" rIns="0" bIns="0" anchor="t" anchorCtr="0">
            <a:spAutoFit/>
          </a:bodyPr>
          <a:lstStyle/>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Data centers implement redundant power systems to ensure continuous operations even in the event of equipment failure or maintenance. This includes dual power feeds to IT equipment, dual power supplies in servers, and redundant UPS and generator systems.</a:t>
            </a: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This duplication is designed to provide backup resources and prevent a single point of failure, enhancing the overall reliability and availability of the data center infrastructure.</a:t>
            </a:r>
            <a:endParaRPr sz="2600">
              <a:solidFill>
                <a:schemeClr val="dk1"/>
              </a:solidFill>
              <a:latin typeface="Lato"/>
              <a:ea typeface="Lato"/>
              <a:cs typeface="Lato"/>
              <a:sym typeface="Lato"/>
            </a:endParaRPr>
          </a:p>
        </p:txBody>
      </p:sp>
      <p:pic>
        <p:nvPicPr>
          <p:cNvPr id="100" name="Google Shape;100;g1ef932158e7_1_24"/>
          <p:cNvPicPr preferRelativeResize="0"/>
          <p:nvPr/>
        </p:nvPicPr>
        <p:blipFill rotWithShape="1">
          <a:blip r:embed="rId4">
            <a:alphaModFix/>
          </a:blip>
          <a:srcRect t="893" b="893"/>
          <a:stretch/>
        </p:blipFill>
        <p:spPr>
          <a:xfrm>
            <a:off x="481925" y="3057225"/>
            <a:ext cx="8338499" cy="4710450"/>
          </a:xfrm>
          <a:prstGeom prst="rect">
            <a:avLst/>
          </a:prstGeom>
          <a:noFill/>
          <a:ln>
            <a:noFill/>
          </a:ln>
        </p:spPr>
      </p:pic>
      <p:cxnSp>
        <p:nvCxnSpPr>
          <p:cNvPr id="101" name="Google Shape;101;g1ef932158e7_1_24"/>
          <p:cNvCxnSpPr/>
          <p:nvPr/>
        </p:nvCxnSpPr>
        <p:spPr>
          <a:xfrm rot="10800000" flipH="1">
            <a:off x="481925" y="8529325"/>
            <a:ext cx="8338500" cy="42900"/>
          </a:xfrm>
          <a:prstGeom prst="straightConnector1">
            <a:avLst/>
          </a:prstGeom>
          <a:noFill/>
          <a:ln w="114300" cap="flat" cmpd="sng">
            <a:solidFill>
              <a:srgbClr val="FDDF00"/>
            </a:solidFill>
            <a:prstDash val="solid"/>
            <a:round/>
            <a:headEnd type="none" w="med" len="med"/>
            <a:tailEnd type="none" w="med" len="med"/>
          </a:ln>
        </p:spPr>
      </p:cxnSp>
      <p:sp>
        <p:nvSpPr>
          <p:cNvPr id="102" name="Google Shape;102;g1ef932158e7_1_24"/>
          <p:cNvSpPr/>
          <p:nvPr/>
        </p:nvSpPr>
        <p:spPr>
          <a:xfrm>
            <a:off x="481925" y="9254825"/>
            <a:ext cx="16543400" cy="262890"/>
          </a:xfrm>
          <a:custGeom>
            <a:avLst/>
            <a:gdLst/>
            <a:ahLst/>
            <a:cxnLst/>
            <a:rect l="l" t="t" r="r" b="b"/>
            <a:pathLst>
              <a:path w="15755619" h="228600" extrusionOk="0">
                <a:moveTo>
                  <a:pt x="0" y="228600"/>
                </a:moveTo>
                <a:lnTo>
                  <a:pt x="0" y="0"/>
                </a:lnTo>
                <a:lnTo>
                  <a:pt x="15755196" y="0"/>
                </a:lnTo>
                <a:lnTo>
                  <a:pt x="15755196" y="228600"/>
                </a:lnTo>
                <a:lnTo>
                  <a:pt x="0" y="2286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06"/>
        <p:cNvGrpSpPr/>
        <p:nvPr/>
      </p:nvGrpSpPr>
      <p:grpSpPr>
        <a:xfrm>
          <a:off x="0" y="0"/>
          <a:ext cx="0" cy="0"/>
          <a:chOff x="0" y="0"/>
          <a:chExt cx="0" cy="0"/>
        </a:xfrm>
      </p:grpSpPr>
      <p:sp>
        <p:nvSpPr>
          <p:cNvPr id="107" name="Google Shape;107;g1ef932158e7_1_36"/>
          <p:cNvSpPr/>
          <p:nvPr/>
        </p:nvSpPr>
        <p:spPr>
          <a:xfrm>
            <a:off x="259500" y="133150"/>
            <a:ext cx="17687592" cy="2300288"/>
          </a:xfrm>
          <a:custGeom>
            <a:avLst/>
            <a:gdLst/>
            <a:ahLst/>
            <a:cxnLst/>
            <a:rect l="l" t="t" r="r" b="b"/>
            <a:pathLst>
              <a:path w="16925925" h="2000250" extrusionOk="0">
                <a:moveTo>
                  <a:pt x="0" y="2000249"/>
                </a:moveTo>
                <a:lnTo>
                  <a:pt x="0" y="0"/>
                </a:lnTo>
                <a:lnTo>
                  <a:pt x="16925401" y="0"/>
                </a:lnTo>
                <a:lnTo>
                  <a:pt x="16925401" y="2000249"/>
                </a:lnTo>
                <a:lnTo>
                  <a:pt x="0" y="2000249"/>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8" name="Google Shape;108;g1ef932158e7_1_36"/>
          <p:cNvPicPr preferRelativeResize="0"/>
          <p:nvPr/>
        </p:nvPicPr>
        <p:blipFill rotWithShape="1">
          <a:blip r:embed="rId3">
            <a:alphaModFix/>
          </a:blip>
          <a:srcRect/>
          <a:stretch/>
        </p:blipFill>
        <p:spPr>
          <a:xfrm>
            <a:off x="8892075" y="434000"/>
            <a:ext cx="7917925" cy="9083800"/>
          </a:xfrm>
          <a:prstGeom prst="rect">
            <a:avLst/>
          </a:prstGeom>
          <a:noFill/>
          <a:ln>
            <a:noFill/>
          </a:ln>
        </p:spPr>
      </p:pic>
      <p:sp>
        <p:nvSpPr>
          <p:cNvPr id="109" name="Google Shape;109;g1ef932158e7_1_36"/>
          <p:cNvSpPr txBox="1"/>
          <p:nvPr/>
        </p:nvSpPr>
        <p:spPr>
          <a:xfrm>
            <a:off x="11286625" y="1083950"/>
            <a:ext cx="2817600" cy="563700"/>
          </a:xfrm>
          <a:prstGeom prst="rect">
            <a:avLst/>
          </a:prstGeom>
          <a:solidFill>
            <a:srgbClr val="000000"/>
          </a:solidFill>
          <a:ln>
            <a:noFill/>
          </a:ln>
        </p:spPr>
        <p:txBody>
          <a:bodyPr spcFirstLastPara="1" wrap="square" lIns="0" tIns="146675" rIns="0" bIns="0" anchor="t" anchorCtr="0">
            <a:spAutoFit/>
          </a:bodyPr>
          <a:lstStyle/>
          <a:p>
            <a:pPr marL="0" marR="0" lvl="0" indent="0" algn="l" rtl="0">
              <a:lnSpc>
                <a:spcPct val="100000"/>
              </a:lnSpc>
              <a:spcBef>
                <a:spcPts val="0"/>
              </a:spcBef>
              <a:spcAft>
                <a:spcPts val="0"/>
              </a:spcAft>
              <a:buNone/>
            </a:pPr>
            <a:r>
              <a:rPr lang="en-US" sz="2700" b="1">
                <a:solidFill>
                  <a:srgbClr val="FFFFFF"/>
                </a:solidFill>
                <a:latin typeface="Lato Black"/>
                <a:ea typeface="Lato Black"/>
                <a:cs typeface="Lato Black"/>
                <a:sym typeface="Lato Black"/>
              </a:rPr>
              <a:t>  Busway Systems </a:t>
            </a:r>
            <a:endParaRPr sz="2700">
              <a:solidFill>
                <a:schemeClr val="dk1"/>
              </a:solidFill>
              <a:latin typeface="Lato Black"/>
              <a:ea typeface="Lato Black"/>
              <a:cs typeface="Lato Black"/>
              <a:sym typeface="Lato Black"/>
            </a:endParaRPr>
          </a:p>
        </p:txBody>
      </p:sp>
      <p:sp>
        <p:nvSpPr>
          <p:cNvPr id="110" name="Google Shape;110;g1ef932158e7_1_36"/>
          <p:cNvSpPr txBox="1">
            <a:spLocks noGrp="1"/>
          </p:cNvSpPr>
          <p:nvPr>
            <p:ph type="title"/>
          </p:nvPr>
        </p:nvSpPr>
        <p:spPr>
          <a:xfrm>
            <a:off x="365200" y="435800"/>
            <a:ext cx="8780100" cy="1860000"/>
          </a:xfrm>
          <a:prstGeom prst="rect">
            <a:avLst/>
          </a:prstGeom>
          <a:noFill/>
          <a:ln>
            <a:noFill/>
          </a:ln>
        </p:spPr>
        <p:txBody>
          <a:bodyPr spcFirstLastPara="1" wrap="square" lIns="0" tIns="12700" rIns="0" bIns="0" anchor="t" anchorCtr="0">
            <a:spAutoFit/>
          </a:bodyPr>
          <a:lstStyle/>
          <a:p>
            <a:pPr marL="0" lvl="0" indent="0" algn="ctr" rtl="0">
              <a:lnSpc>
                <a:spcPct val="100000"/>
              </a:lnSpc>
              <a:spcBef>
                <a:spcPts val="0"/>
              </a:spcBef>
              <a:spcAft>
                <a:spcPts val="0"/>
              </a:spcAft>
              <a:buNone/>
            </a:pPr>
            <a:r>
              <a:rPr lang="en-US" sz="6000">
                <a:solidFill>
                  <a:schemeClr val="lt1"/>
                </a:solidFill>
              </a:rPr>
              <a:t>Power Distribution In Data Centers</a:t>
            </a:r>
            <a:endParaRPr sz="6000">
              <a:solidFill>
                <a:schemeClr val="lt1"/>
              </a:solidFill>
            </a:endParaRPr>
          </a:p>
        </p:txBody>
      </p:sp>
      <p:sp>
        <p:nvSpPr>
          <p:cNvPr id="111" name="Google Shape;111;g1ef932158e7_1_36"/>
          <p:cNvSpPr txBox="1"/>
          <p:nvPr/>
        </p:nvSpPr>
        <p:spPr>
          <a:xfrm>
            <a:off x="9444225" y="2295800"/>
            <a:ext cx="6301800" cy="5939100"/>
          </a:xfrm>
          <a:prstGeom prst="rect">
            <a:avLst/>
          </a:prstGeom>
          <a:noFill/>
          <a:ln>
            <a:noFill/>
          </a:ln>
        </p:spPr>
        <p:txBody>
          <a:bodyPr spcFirstLastPara="1" wrap="square" lIns="0" tIns="12700" rIns="0" bIns="0" anchor="t" anchorCtr="0">
            <a:spAutoFit/>
          </a:bodyPr>
          <a:lstStyle/>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Busway systems provide a flexible and scalable means of distributing power within a data center. </a:t>
            </a: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They consist of a busbar, typically housed within an aluminum enclosure. The busbar carries the electrical current and taps off to  units that connect to IT equipment. </a:t>
            </a: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Busways allow for easy reconfiguration and expansion of power distribution.</a:t>
            </a:r>
            <a:endParaRPr sz="2600">
              <a:solidFill>
                <a:schemeClr val="dk1"/>
              </a:solidFill>
              <a:latin typeface="Lato"/>
              <a:ea typeface="Lato"/>
              <a:cs typeface="Lato"/>
              <a:sym typeface="Lato"/>
            </a:endParaRPr>
          </a:p>
          <a:p>
            <a:pPr marL="457200" lvl="0" indent="0" algn="l" rtl="0">
              <a:lnSpc>
                <a:spcPct val="115000"/>
              </a:lnSpc>
              <a:spcBef>
                <a:spcPts val="5"/>
              </a:spcBef>
              <a:spcAft>
                <a:spcPts val="0"/>
              </a:spcAft>
              <a:buNone/>
            </a:pPr>
            <a:endParaRPr sz="2600">
              <a:solidFill>
                <a:schemeClr val="dk1"/>
              </a:solidFill>
              <a:latin typeface="Lato"/>
              <a:ea typeface="Lato"/>
              <a:cs typeface="Lato"/>
              <a:sym typeface="Lato"/>
            </a:endParaRPr>
          </a:p>
        </p:txBody>
      </p:sp>
      <p:pic>
        <p:nvPicPr>
          <p:cNvPr id="112" name="Google Shape;112;g1ef932158e7_1_36"/>
          <p:cNvPicPr preferRelativeResize="0"/>
          <p:nvPr/>
        </p:nvPicPr>
        <p:blipFill rotWithShape="1">
          <a:blip r:embed="rId4">
            <a:alphaModFix/>
          </a:blip>
          <a:srcRect l="8279" t="27070" r="6367" b="27712"/>
          <a:stretch/>
        </p:blipFill>
        <p:spPr>
          <a:xfrm>
            <a:off x="481925" y="3196025"/>
            <a:ext cx="8297975" cy="4517300"/>
          </a:xfrm>
          <a:prstGeom prst="rect">
            <a:avLst/>
          </a:prstGeom>
          <a:noFill/>
          <a:ln>
            <a:noFill/>
          </a:ln>
        </p:spPr>
      </p:pic>
      <p:cxnSp>
        <p:nvCxnSpPr>
          <p:cNvPr id="113" name="Google Shape;113;g1ef932158e7_1_36"/>
          <p:cNvCxnSpPr/>
          <p:nvPr/>
        </p:nvCxnSpPr>
        <p:spPr>
          <a:xfrm rot="10800000" flipH="1">
            <a:off x="481925" y="8529325"/>
            <a:ext cx="8338500" cy="42900"/>
          </a:xfrm>
          <a:prstGeom prst="straightConnector1">
            <a:avLst/>
          </a:prstGeom>
          <a:noFill/>
          <a:ln w="114300" cap="flat" cmpd="sng">
            <a:solidFill>
              <a:srgbClr val="FDDF00"/>
            </a:solidFill>
            <a:prstDash val="solid"/>
            <a:round/>
            <a:headEnd type="none" w="med" len="med"/>
            <a:tailEnd type="none" w="med" len="med"/>
          </a:ln>
        </p:spPr>
      </p:cxnSp>
      <p:sp>
        <p:nvSpPr>
          <p:cNvPr id="114" name="Google Shape;114;g1ef932158e7_1_36"/>
          <p:cNvSpPr/>
          <p:nvPr/>
        </p:nvSpPr>
        <p:spPr>
          <a:xfrm>
            <a:off x="481925" y="9254825"/>
            <a:ext cx="16543400" cy="262890"/>
          </a:xfrm>
          <a:custGeom>
            <a:avLst/>
            <a:gdLst/>
            <a:ahLst/>
            <a:cxnLst/>
            <a:rect l="l" t="t" r="r" b="b"/>
            <a:pathLst>
              <a:path w="15755619" h="228600" extrusionOk="0">
                <a:moveTo>
                  <a:pt x="0" y="228600"/>
                </a:moveTo>
                <a:lnTo>
                  <a:pt x="0" y="0"/>
                </a:lnTo>
                <a:lnTo>
                  <a:pt x="15755196" y="0"/>
                </a:lnTo>
                <a:lnTo>
                  <a:pt x="15755196" y="228600"/>
                </a:lnTo>
                <a:lnTo>
                  <a:pt x="0" y="2286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18"/>
        <p:cNvGrpSpPr/>
        <p:nvPr/>
      </p:nvGrpSpPr>
      <p:grpSpPr>
        <a:xfrm>
          <a:off x="0" y="0"/>
          <a:ext cx="0" cy="0"/>
          <a:chOff x="0" y="0"/>
          <a:chExt cx="0" cy="0"/>
        </a:xfrm>
      </p:grpSpPr>
      <p:sp>
        <p:nvSpPr>
          <p:cNvPr id="119" name="Google Shape;119;g1ef932158e7_1_48"/>
          <p:cNvSpPr/>
          <p:nvPr/>
        </p:nvSpPr>
        <p:spPr>
          <a:xfrm>
            <a:off x="259500" y="133150"/>
            <a:ext cx="17687592" cy="2300288"/>
          </a:xfrm>
          <a:custGeom>
            <a:avLst/>
            <a:gdLst/>
            <a:ahLst/>
            <a:cxnLst/>
            <a:rect l="l" t="t" r="r" b="b"/>
            <a:pathLst>
              <a:path w="16925925" h="2000250" extrusionOk="0">
                <a:moveTo>
                  <a:pt x="0" y="2000249"/>
                </a:moveTo>
                <a:lnTo>
                  <a:pt x="0" y="0"/>
                </a:lnTo>
                <a:lnTo>
                  <a:pt x="16925401" y="0"/>
                </a:lnTo>
                <a:lnTo>
                  <a:pt x="16925401" y="2000249"/>
                </a:lnTo>
                <a:lnTo>
                  <a:pt x="0" y="2000249"/>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0" name="Google Shape;120;g1ef932158e7_1_48"/>
          <p:cNvPicPr preferRelativeResize="0"/>
          <p:nvPr/>
        </p:nvPicPr>
        <p:blipFill rotWithShape="1">
          <a:blip r:embed="rId3">
            <a:alphaModFix/>
          </a:blip>
          <a:srcRect/>
          <a:stretch/>
        </p:blipFill>
        <p:spPr>
          <a:xfrm>
            <a:off x="8892075" y="434000"/>
            <a:ext cx="7917925" cy="9083800"/>
          </a:xfrm>
          <a:prstGeom prst="rect">
            <a:avLst/>
          </a:prstGeom>
          <a:noFill/>
          <a:ln>
            <a:noFill/>
          </a:ln>
        </p:spPr>
      </p:pic>
      <p:sp>
        <p:nvSpPr>
          <p:cNvPr id="121" name="Google Shape;121;g1ef932158e7_1_48"/>
          <p:cNvSpPr txBox="1"/>
          <p:nvPr/>
        </p:nvSpPr>
        <p:spPr>
          <a:xfrm>
            <a:off x="10753225" y="1083950"/>
            <a:ext cx="4088400" cy="563700"/>
          </a:xfrm>
          <a:prstGeom prst="rect">
            <a:avLst/>
          </a:prstGeom>
          <a:solidFill>
            <a:srgbClr val="000000"/>
          </a:solidFill>
          <a:ln>
            <a:noFill/>
          </a:ln>
        </p:spPr>
        <p:txBody>
          <a:bodyPr spcFirstLastPara="1" wrap="square" lIns="0" tIns="146675" rIns="0" bIns="0" anchor="t" anchorCtr="0">
            <a:spAutoFit/>
          </a:bodyPr>
          <a:lstStyle/>
          <a:p>
            <a:pPr marL="0" marR="0" lvl="0" indent="0" algn="l" rtl="0">
              <a:lnSpc>
                <a:spcPct val="100000"/>
              </a:lnSpc>
              <a:spcBef>
                <a:spcPts val="0"/>
              </a:spcBef>
              <a:spcAft>
                <a:spcPts val="0"/>
              </a:spcAft>
              <a:buNone/>
            </a:pPr>
            <a:r>
              <a:rPr lang="en-US" sz="2700" b="1">
                <a:solidFill>
                  <a:srgbClr val="FFFFFF"/>
                </a:solidFill>
                <a:latin typeface="Lato Black"/>
                <a:ea typeface="Lato Black"/>
                <a:cs typeface="Lato Black"/>
                <a:sym typeface="Lato Black"/>
              </a:rPr>
              <a:t>  Rack Power Distribution </a:t>
            </a:r>
            <a:endParaRPr sz="2700">
              <a:solidFill>
                <a:schemeClr val="dk1"/>
              </a:solidFill>
              <a:latin typeface="Lato Black"/>
              <a:ea typeface="Lato Black"/>
              <a:cs typeface="Lato Black"/>
              <a:sym typeface="Lato Black"/>
            </a:endParaRPr>
          </a:p>
        </p:txBody>
      </p:sp>
      <p:sp>
        <p:nvSpPr>
          <p:cNvPr id="122" name="Google Shape;122;g1ef932158e7_1_48"/>
          <p:cNvSpPr txBox="1">
            <a:spLocks noGrp="1"/>
          </p:cNvSpPr>
          <p:nvPr>
            <p:ph type="title"/>
          </p:nvPr>
        </p:nvSpPr>
        <p:spPr>
          <a:xfrm>
            <a:off x="365200" y="435800"/>
            <a:ext cx="8780100" cy="1860000"/>
          </a:xfrm>
          <a:prstGeom prst="rect">
            <a:avLst/>
          </a:prstGeom>
          <a:noFill/>
          <a:ln>
            <a:noFill/>
          </a:ln>
        </p:spPr>
        <p:txBody>
          <a:bodyPr spcFirstLastPara="1" wrap="square" lIns="0" tIns="12700" rIns="0" bIns="0" anchor="t" anchorCtr="0">
            <a:spAutoFit/>
          </a:bodyPr>
          <a:lstStyle/>
          <a:p>
            <a:pPr marL="0" lvl="0" indent="0" algn="ctr" rtl="0">
              <a:lnSpc>
                <a:spcPct val="100000"/>
              </a:lnSpc>
              <a:spcBef>
                <a:spcPts val="0"/>
              </a:spcBef>
              <a:spcAft>
                <a:spcPts val="0"/>
              </a:spcAft>
              <a:buNone/>
            </a:pPr>
            <a:r>
              <a:rPr lang="en-US" sz="6000">
                <a:solidFill>
                  <a:schemeClr val="lt1"/>
                </a:solidFill>
              </a:rPr>
              <a:t>Power Distribution In Data Centers</a:t>
            </a:r>
            <a:endParaRPr sz="6000">
              <a:solidFill>
                <a:schemeClr val="lt1"/>
              </a:solidFill>
            </a:endParaRPr>
          </a:p>
        </p:txBody>
      </p:sp>
      <p:sp>
        <p:nvSpPr>
          <p:cNvPr id="123" name="Google Shape;123;g1ef932158e7_1_48"/>
          <p:cNvSpPr txBox="1"/>
          <p:nvPr/>
        </p:nvSpPr>
        <p:spPr>
          <a:xfrm>
            <a:off x="9467700" y="2295800"/>
            <a:ext cx="6301800" cy="5478300"/>
          </a:xfrm>
          <a:prstGeom prst="rect">
            <a:avLst/>
          </a:prstGeom>
          <a:noFill/>
          <a:ln>
            <a:noFill/>
          </a:ln>
        </p:spPr>
        <p:txBody>
          <a:bodyPr spcFirstLastPara="1" wrap="square" lIns="0" tIns="12700" rIns="0" bIns="0" anchor="t" anchorCtr="0">
            <a:spAutoFit/>
          </a:bodyPr>
          <a:lstStyle/>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Power is often distributed at the rack level using rack-mounted PDUs. </a:t>
            </a: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These devices can support a mix of power outlets and may include features such as metering, remote monitoring, and power management capabilities.</a:t>
            </a: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Rack PDUs offer another method of efficient and organized delivery of power to the individual IT equipment housed in server racks.</a:t>
            </a:r>
            <a:endParaRPr sz="2600">
              <a:solidFill>
                <a:schemeClr val="dk1"/>
              </a:solidFill>
              <a:latin typeface="Lato"/>
              <a:ea typeface="Lato"/>
              <a:cs typeface="Lato"/>
              <a:sym typeface="Lato"/>
            </a:endParaRPr>
          </a:p>
        </p:txBody>
      </p:sp>
      <p:pic>
        <p:nvPicPr>
          <p:cNvPr id="124" name="Google Shape;124;g1ef932158e7_1_48"/>
          <p:cNvPicPr preferRelativeResize="0"/>
          <p:nvPr/>
        </p:nvPicPr>
        <p:blipFill rotWithShape="1">
          <a:blip r:embed="rId4">
            <a:alphaModFix/>
          </a:blip>
          <a:srcRect t="28039" b="22489"/>
          <a:stretch/>
        </p:blipFill>
        <p:spPr>
          <a:xfrm>
            <a:off x="481925" y="3282925"/>
            <a:ext cx="8338499" cy="4270701"/>
          </a:xfrm>
          <a:prstGeom prst="rect">
            <a:avLst/>
          </a:prstGeom>
          <a:noFill/>
          <a:ln>
            <a:noFill/>
          </a:ln>
        </p:spPr>
      </p:pic>
      <p:cxnSp>
        <p:nvCxnSpPr>
          <p:cNvPr id="125" name="Google Shape;125;g1ef932158e7_1_48"/>
          <p:cNvCxnSpPr/>
          <p:nvPr/>
        </p:nvCxnSpPr>
        <p:spPr>
          <a:xfrm rot="10800000" flipH="1">
            <a:off x="481925" y="8529325"/>
            <a:ext cx="8338500" cy="42900"/>
          </a:xfrm>
          <a:prstGeom prst="straightConnector1">
            <a:avLst/>
          </a:prstGeom>
          <a:noFill/>
          <a:ln w="114300" cap="flat" cmpd="sng">
            <a:solidFill>
              <a:srgbClr val="FDDF00"/>
            </a:solidFill>
            <a:prstDash val="solid"/>
            <a:round/>
            <a:headEnd type="none" w="med" len="med"/>
            <a:tailEnd type="none" w="med" len="med"/>
          </a:ln>
        </p:spPr>
      </p:cxnSp>
      <p:sp>
        <p:nvSpPr>
          <p:cNvPr id="126" name="Google Shape;126;g1ef932158e7_1_48"/>
          <p:cNvSpPr/>
          <p:nvPr/>
        </p:nvSpPr>
        <p:spPr>
          <a:xfrm>
            <a:off x="481925" y="9254825"/>
            <a:ext cx="16543400" cy="262890"/>
          </a:xfrm>
          <a:custGeom>
            <a:avLst/>
            <a:gdLst/>
            <a:ahLst/>
            <a:cxnLst/>
            <a:rect l="l" t="t" r="r" b="b"/>
            <a:pathLst>
              <a:path w="15755619" h="228600" extrusionOk="0">
                <a:moveTo>
                  <a:pt x="0" y="228600"/>
                </a:moveTo>
                <a:lnTo>
                  <a:pt x="0" y="0"/>
                </a:lnTo>
                <a:lnTo>
                  <a:pt x="15755196" y="0"/>
                </a:lnTo>
                <a:lnTo>
                  <a:pt x="15755196" y="228600"/>
                </a:lnTo>
                <a:lnTo>
                  <a:pt x="0" y="2286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30"/>
        <p:cNvGrpSpPr/>
        <p:nvPr/>
      </p:nvGrpSpPr>
      <p:grpSpPr>
        <a:xfrm>
          <a:off x="0" y="0"/>
          <a:ext cx="0" cy="0"/>
          <a:chOff x="0" y="0"/>
          <a:chExt cx="0" cy="0"/>
        </a:xfrm>
      </p:grpSpPr>
      <p:sp>
        <p:nvSpPr>
          <p:cNvPr id="131" name="Google Shape;131;g1ef932158e7_1_60"/>
          <p:cNvSpPr/>
          <p:nvPr/>
        </p:nvSpPr>
        <p:spPr>
          <a:xfrm>
            <a:off x="259500" y="133150"/>
            <a:ext cx="17687592" cy="2300288"/>
          </a:xfrm>
          <a:custGeom>
            <a:avLst/>
            <a:gdLst/>
            <a:ahLst/>
            <a:cxnLst/>
            <a:rect l="l" t="t" r="r" b="b"/>
            <a:pathLst>
              <a:path w="16925925" h="2000250" extrusionOk="0">
                <a:moveTo>
                  <a:pt x="0" y="2000249"/>
                </a:moveTo>
                <a:lnTo>
                  <a:pt x="0" y="0"/>
                </a:lnTo>
                <a:lnTo>
                  <a:pt x="16925401" y="0"/>
                </a:lnTo>
                <a:lnTo>
                  <a:pt x="16925401" y="2000249"/>
                </a:lnTo>
                <a:lnTo>
                  <a:pt x="0" y="2000249"/>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2" name="Google Shape;132;g1ef932158e7_1_60"/>
          <p:cNvPicPr preferRelativeResize="0"/>
          <p:nvPr/>
        </p:nvPicPr>
        <p:blipFill rotWithShape="1">
          <a:blip r:embed="rId3">
            <a:alphaModFix/>
          </a:blip>
          <a:srcRect/>
          <a:stretch/>
        </p:blipFill>
        <p:spPr>
          <a:xfrm>
            <a:off x="8892075" y="434000"/>
            <a:ext cx="7917925" cy="9083800"/>
          </a:xfrm>
          <a:prstGeom prst="rect">
            <a:avLst/>
          </a:prstGeom>
          <a:noFill/>
          <a:ln>
            <a:noFill/>
          </a:ln>
        </p:spPr>
      </p:pic>
      <p:sp>
        <p:nvSpPr>
          <p:cNvPr id="133" name="Google Shape;133;g1ef932158e7_1_60"/>
          <p:cNvSpPr txBox="1"/>
          <p:nvPr/>
        </p:nvSpPr>
        <p:spPr>
          <a:xfrm>
            <a:off x="9838825" y="1083950"/>
            <a:ext cx="6056700" cy="563700"/>
          </a:xfrm>
          <a:prstGeom prst="rect">
            <a:avLst/>
          </a:prstGeom>
          <a:solidFill>
            <a:srgbClr val="000000"/>
          </a:solidFill>
          <a:ln>
            <a:noFill/>
          </a:ln>
        </p:spPr>
        <p:txBody>
          <a:bodyPr spcFirstLastPara="1" wrap="square" lIns="0" tIns="146675" rIns="0" bIns="0" anchor="t" anchorCtr="0">
            <a:spAutoFit/>
          </a:bodyPr>
          <a:lstStyle/>
          <a:p>
            <a:pPr marL="0" marR="0" lvl="0" indent="0" algn="l" rtl="0">
              <a:lnSpc>
                <a:spcPct val="100000"/>
              </a:lnSpc>
              <a:spcBef>
                <a:spcPts val="0"/>
              </a:spcBef>
              <a:spcAft>
                <a:spcPts val="0"/>
              </a:spcAft>
              <a:buNone/>
            </a:pPr>
            <a:r>
              <a:rPr lang="en-US" sz="2700" b="1">
                <a:solidFill>
                  <a:srgbClr val="FFFFFF"/>
                </a:solidFill>
                <a:latin typeface="Lato Black"/>
                <a:ea typeface="Lato Black"/>
                <a:cs typeface="Lato Black"/>
                <a:sym typeface="Lato Black"/>
              </a:rPr>
              <a:t>  Power Monitoring and Management </a:t>
            </a:r>
            <a:endParaRPr sz="2700">
              <a:solidFill>
                <a:schemeClr val="dk1"/>
              </a:solidFill>
              <a:latin typeface="Lato Black"/>
              <a:ea typeface="Lato Black"/>
              <a:cs typeface="Lato Black"/>
              <a:sym typeface="Lato Black"/>
            </a:endParaRPr>
          </a:p>
        </p:txBody>
      </p:sp>
      <p:sp>
        <p:nvSpPr>
          <p:cNvPr id="134" name="Google Shape;134;g1ef932158e7_1_60"/>
          <p:cNvSpPr txBox="1">
            <a:spLocks noGrp="1"/>
          </p:cNvSpPr>
          <p:nvPr>
            <p:ph type="title"/>
          </p:nvPr>
        </p:nvSpPr>
        <p:spPr>
          <a:xfrm>
            <a:off x="365200" y="435800"/>
            <a:ext cx="8780100" cy="1860000"/>
          </a:xfrm>
          <a:prstGeom prst="rect">
            <a:avLst/>
          </a:prstGeom>
          <a:noFill/>
          <a:ln>
            <a:noFill/>
          </a:ln>
        </p:spPr>
        <p:txBody>
          <a:bodyPr spcFirstLastPara="1" wrap="square" lIns="0" tIns="12700" rIns="0" bIns="0" anchor="t" anchorCtr="0">
            <a:spAutoFit/>
          </a:bodyPr>
          <a:lstStyle/>
          <a:p>
            <a:pPr marL="0" lvl="0" indent="0" algn="ctr" rtl="0">
              <a:lnSpc>
                <a:spcPct val="100000"/>
              </a:lnSpc>
              <a:spcBef>
                <a:spcPts val="0"/>
              </a:spcBef>
              <a:spcAft>
                <a:spcPts val="0"/>
              </a:spcAft>
              <a:buNone/>
            </a:pPr>
            <a:r>
              <a:rPr lang="en-US" sz="6000">
                <a:solidFill>
                  <a:schemeClr val="lt1"/>
                </a:solidFill>
              </a:rPr>
              <a:t>Power Distribution In Data Centers</a:t>
            </a:r>
            <a:endParaRPr sz="6000">
              <a:solidFill>
                <a:schemeClr val="lt1"/>
              </a:solidFill>
            </a:endParaRPr>
          </a:p>
        </p:txBody>
      </p:sp>
      <p:sp>
        <p:nvSpPr>
          <p:cNvPr id="135" name="Google Shape;135;g1ef932158e7_1_60"/>
          <p:cNvSpPr txBox="1"/>
          <p:nvPr/>
        </p:nvSpPr>
        <p:spPr>
          <a:xfrm>
            <a:off x="9807775" y="2179938"/>
            <a:ext cx="6118800" cy="6399300"/>
          </a:xfrm>
          <a:prstGeom prst="rect">
            <a:avLst/>
          </a:prstGeom>
          <a:noFill/>
          <a:ln>
            <a:noFill/>
          </a:ln>
        </p:spPr>
        <p:txBody>
          <a:bodyPr spcFirstLastPara="1" wrap="square" lIns="0" tIns="12700" rIns="0" bIns="0" anchor="t" anchorCtr="0">
            <a:spAutoFit/>
          </a:bodyPr>
          <a:lstStyle/>
          <a:p>
            <a:pPr marL="0" lvl="0" indent="0" algn="just" rtl="0">
              <a:lnSpc>
                <a:spcPct val="115000"/>
              </a:lnSpc>
              <a:spcBef>
                <a:spcPts val="5"/>
              </a:spcBef>
              <a:spcAft>
                <a:spcPts val="0"/>
              </a:spcAft>
              <a:buNone/>
            </a:pPr>
            <a:r>
              <a:rPr lang="en-US" sz="2600">
                <a:solidFill>
                  <a:schemeClr val="dk1"/>
                </a:solidFill>
                <a:latin typeface="Lato"/>
                <a:ea typeface="Lato"/>
                <a:cs typeface="Lato"/>
                <a:sym typeface="Lato"/>
              </a:rPr>
              <a:t>Monitoring the power usage effectiveness (PUE) of a data center is crucial for efficiency. </a:t>
            </a:r>
            <a:endParaRPr sz="2600">
              <a:solidFill>
                <a:schemeClr val="dk1"/>
              </a:solidFill>
              <a:latin typeface="Lato"/>
              <a:ea typeface="Lato"/>
              <a:cs typeface="Lato"/>
              <a:sym typeface="Lato"/>
            </a:endParaRPr>
          </a:p>
          <a:p>
            <a:pPr marL="0" lvl="0" indent="0" algn="just" rtl="0">
              <a:lnSpc>
                <a:spcPct val="115000"/>
              </a:lnSpc>
              <a:spcBef>
                <a:spcPts val="5"/>
              </a:spcBef>
              <a:spcAft>
                <a:spcPts val="0"/>
              </a:spcAft>
              <a:buNone/>
            </a:pPr>
            <a:endParaRPr sz="2600">
              <a:solidFill>
                <a:schemeClr val="dk1"/>
              </a:solidFill>
              <a:latin typeface="Lato"/>
              <a:ea typeface="Lato"/>
              <a:cs typeface="Lato"/>
              <a:sym typeface="Lato"/>
            </a:endParaRPr>
          </a:p>
          <a:p>
            <a:pPr marL="0" lvl="0" indent="0" algn="just" rtl="0">
              <a:lnSpc>
                <a:spcPct val="115000"/>
              </a:lnSpc>
              <a:spcBef>
                <a:spcPts val="5"/>
              </a:spcBef>
              <a:spcAft>
                <a:spcPts val="0"/>
              </a:spcAft>
              <a:buNone/>
            </a:pPr>
            <a:r>
              <a:rPr lang="en-US" sz="2600">
                <a:solidFill>
                  <a:schemeClr val="dk1"/>
                </a:solidFill>
                <a:latin typeface="Lato"/>
                <a:ea typeface="Lato"/>
                <a:cs typeface="Lato"/>
                <a:sym typeface="Lato"/>
              </a:rPr>
              <a:t>Advanced power management systems provide real-time monitoring, reporting, and control over power consumption, enabling optimization and cost reduction.</a:t>
            </a:r>
            <a:endParaRPr sz="2600">
              <a:solidFill>
                <a:schemeClr val="dk1"/>
              </a:solidFill>
              <a:latin typeface="Lato"/>
              <a:ea typeface="Lato"/>
              <a:cs typeface="Lato"/>
              <a:sym typeface="Lato"/>
            </a:endParaRPr>
          </a:p>
          <a:p>
            <a:pPr marL="0" lvl="0" indent="0" algn="just" rtl="0">
              <a:lnSpc>
                <a:spcPct val="115000"/>
              </a:lnSpc>
              <a:spcBef>
                <a:spcPts val="5"/>
              </a:spcBef>
              <a:spcAft>
                <a:spcPts val="0"/>
              </a:spcAft>
              <a:buNone/>
            </a:pPr>
            <a:endParaRPr sz="2600">
              <a:solidFill>
                <a:schemeClr val="dk1"/>
              </a:solidFill>
              <a:latin typeface="Lato"/>
              <a:ea typeface="Lato"/>
              <a:cs typeface="Lato"/>
              <a:sym typeface="Lato"/>
            </a:endParaRPr>
          </a:p>
          <a:p>
            <a:pPr marL="0" lvl="0" indent="0" algn="just" rtl="0">
              <a:lnSpc>
                <a:spcPct val="115000"/>
              </a:lnSpc>
              <a:spcBef>
                <a:spcPts val="5"/>
              </a:spcBef>
              <a:spcAft>
                <a:spcPts val="0"/>
              </a:spcAft>
              <a:buNone/>
            </a:pPr>
            <a:r>
              <a:rPr lang="en-US" sz="2600">
                <a:solidFill>
                  <a:schemeClr val="dk1"/>
                </a:solidFill>
                <a:latin typeface="Lato"/>
                <a:ea typeface="Lato"/>
                <a:cs typeface="Lato"/>
                <a:sym typeface="Lato"/>
              </a:rPr>
              <a:t>By implementing power monitoring practices, data center operators can contribute to sustainability goals by minimizing energy waste.</a:t>
            </a:r>
            <a:endParaRPr sz="2600">
              <a:solidFill>
                <a:schemeClr val="dk1"/>
              </a:solidFill>
              <a:latin typeface="Lato"/>
              <a:ea typeface="Lato"/>
              <a:cs typeface="Lato"/>
              <a:sym typeface="Lato"/>
            </a:endParaRPr>
          </a:p>
          <a:p>
            <a:pPr marL="0" lvl="0" indent="0" algn="just" rtl="0">
              <a:lnSpc>
                <a:spcPct val="115000"/>
              </a:lnSpc>
              <a:spcBef>
                <a:spcPts val="5"/>
              </a:spcBef>
              <a:spcAft>
                <a:spcPts val="0"/>
              </a:spcAft>
              <a:buNone/>
            </a:pPr>
            <a:endParaRPr sz="2600">
              <a:solidFill>
                <a:schemeClr val="dk1"/>
              </a:solidFill>
              <a:latin typeface="Lato"/>
              <a:ea typeface="Lato"/>
              <a:cs typeface="Lato"/>
              <a:sym typeface="Lato"/>
            </a:endParaRPr>
          </a:p>
        </p:txBody>
      </p:sp>
      <p:pic>
        <p:nvPicPr>
          <p:cNvPr id="136" name="Google Shape;136;g1ef932158e7_1_60"/>
          <p:cNvPicPr preferRelativeResize="0"/>
          <p:nvPr/>
        </p:nvPicPr>
        <p:blipFill rotWithShape="1">
          <a:blip r:embed="rId4">
            <a:alphaModFix/>
          </a:blip>
          <a:srcRect l="2963" t="19527" r="3254" b="18341"/>
          <a:stretch/>
        </p:blipFill>
        <p:spPr>
          <a:xfrm>
            <a:off x="542900" y="2947950"/>
            <a:ext cx="8277525" cy="5000700"/>
          </a:xfrm>
          <a:prstGeom prst="rect">
            <a:avLst/>
          </a:prstGeom>
          <a:noFill/>
          <a:ln>
            <a:noFill/>
          </a:ln>
        </p:spPr>
      </p:pic>
      <p:cxnSp>
        <p:nvCxnSpPr>
          <p:cNvPr id="137" name="Google Shape;137;g1ef932158e7_1_60"/>
          <p:cNvCxnSpPr/>
          <p:nvPr/>
        </p:nvCxnSpPr>
        <p:spPr>
          <a:xfrm rot="10800000" flipH="1">
            <a:off x="481925" y="8529325"/>
            <a:ext cx="8338500" cy="42900"/>
          </a:xfrm>
          <a:prstGeom prst="straightConnector1">
            <a:avLst/>
          </a:prstGeom>
          <a:noFill/>
          <a:ln w="114300" cap="flat" cmpd="sng">
            <a:solidFill>
              <a:srgbClr val="FDDF00"/>
            </a:solidFill>
            <a:prstDash val="solid"/>
            <a:round/>
            <a:headEnd type="none" w="med" len="med"/>
            <a:tailEnd type="none" w="med" len="med"/>
          </a:ln>
        </p:spPr>
      </p:cxnSp>
      <p:sp>
        <p:nvSpPr>
          <p:cNvPr id="138" name="Google Shape;138;g1ef932158e7_1_60"/>
          <p:cNvSpPr/>
          <p:nvPr/>
        </p:nvSpPr>
        <p:spPr>
          <a:xfrm>
            <a:off x="481925" y="9254825"/>
            <a:ext cx="16543400" cy="262890"/>
          </a:xfrm>
          <a:custGeom>
            <a:avLst/>
            <a:gdLst/>
            <a:ahLst/>
            <a:cxnLst/>
            <a:rect l="l" t="t" r="r" b="b"/>
            <a:pathLst>
              <a:path w="15755619" h="228600" extrusionOk="0">
                <a:moveTo>
                  <a:pt x="0" y="228600"/>
                </a:moveTo>
                <a:lnTo>
                  <a:pt x="0" y="0"/>
                </a:lnTo>
                <a:lnTo>
                  <a:pt x="15755196" y="0"/>
                </a:lnTo>
                <a:lnTo>
                  <a:pt x="15755196" y="228600"/>
                </a:lnTo>
                <a:lnTo>
                  <a:pt x="0" y="2286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42"/>
        <p:cNvGrpSpPr/>
        <p:nvPr/>
      </p:nvGrpSpPr>
      <p:grpSpPr>
        <a:xfrm>
          <a:off x="0" y="0"/>
          <a:ext cx="0" cy="0"/>
          <a:chOff x="0" y="0"/>
          <a:chExt cx="0" cy="0"/>
        </a:xfrm>
      </p:grpSpPr>
      <p:sp>
        <p:nvSpPr>
          <p:cNvPr id="143" name="Google Shape;143;g1ef932158e7_1_72"/>
          <p:cNvSpPr/>
          <p:nvPr/>
        </p:nvSpPr>
        <p:spPr>
          <a:xfrm>
            <a:off x="259500" y="133150"/>
            <a:ext cx="17687592" cy="2300288"/>
          </a:xfrm>
          <a:custGeom>
            <a:avLst/>
            <a:gdLst/>
            <a:ahLst/>
            <a:cxnLst/>
            <a:rect l="l" t="t" r="r" b="b"/>
            <a:pathLst>
              <a:path w="16925925" h="2000250" extrusionOk="0">
                <a:moveTo>
                  <a:pt x="0" y="2000249"/>
                </a:moveTo>
                <a:lnTo>
                  <a:pt x="0" y="0"/>
                </a:lnTo>
                <a:lnTo>
                  <a:pt x="16925401" y="0"/>
                </a:lnTo>
                <a:lnTo>
                  <a:pt x="16925401" y="2000249"/>
                </a:lnTo>
                <a:lnTo>
                  <a:pt x="0" y="2000249"/>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4" name="Google Shape;144;g1ef932158e7_1_72"/>
          <p:cNvPicPr preferRelativeResize="0"/>
          <p:nvPr/>
        </p:nvPicPr>
        <p:blipFill rotWithShape="1">
          <a:blip r:embed="rId3">
            <a:alphaModFix/>
          </a:blip>
          <a:srcRect/>
          <a:stretch/>
        </p:blipFill>
        <p:spPr>
          <a:xfrm>
            <a:off x="8892075" y="434000"/>
            <a:ext cx="7917925" cy="9083800"/>
          </a:xfrm>
          <a:prstGeom prst="rect">
            <a:avLst/>
          </a:prstGeom>
          <a:noFill/>
          <a:ln>
            <a:noFill/>
          </a:ln>
        </p:spPr>
      </p:pic>
      <p:sp>
        <p:nvSpPr>
          <p:cNvPr id="145" name="Google Shape;145;g1ef932158e7_1_72"/>
          <p:cNvSpPr txBox="1"/>
          <p:nvPr/>
        </p:nvSpPr>
        <p:spPr>
          <a:xfrm>
            <a:off x="11286625" y="1083950"/>
            <a:ext cx="2888100" cy="563700"/>
          </a:xfrm>
          <a:prstGeom prst="rect">
            <a:avLst/>
          </a:prstGeom>
          <a:solidFill>
            <a:srgbClr val="000000"/>
          </a:solidFill>
          <a:ln>
            <a:noFill/>
          </a:ln>
        </p:spPr>
        <p:txBody>
          <a:bodyPr spcFirstLastPara="1" wrap="square" lIns="0" tIns="146675" rIns="0" bIns="0" anchor="t" anchorCtr="0">
            <a:spAutoFit/>
          </a:bodyPr>
          <a:lstStyle/>
          <a:p>
            <a:pPr marL="0" marR="0" lvl="0" indent="0" algn="l" rtl="0">
              <a:lnSpc>
                <a:spcPct val="100000"/>
              </a:lnSpc>
              <a:spcBef>
                <a:spcPts val="0"/>
              </a:spcBef>
              <a:spcAft>
                <a:spcPts val="0"/>
              </a:spcAft>
              <a:buNone/>
            </a:pPr>
            <a:r>
              <a:rPr lang="en-US" sz="2700" b="1">
                <a:solidFill>
                  <a:srgbClr val="FFFFFF"/>
                </a:solidFill>
                <a:latin typeface="Lato Black"/>
                <a:ea typeface="Lato Black"/>
                <a:cs typeface="Lato Black"/>
                <a:sym typeface="Lato Black"/>
              </a:rPr>
              <a:t>  Cooling Systems </a:t>
            </a:r>
            <a:endParaRPr sz="2700">
              <a:solidFill>
                <a:schemeClr val="dk1"/>
              </a:solidFill>
              <a:latin typeface="Lato Black"/>
              <a:ea typeface="Lato Black"/>
              <a:cs typeface="Lato Black"/>
              <a:sym typeface="Lato Black"/>
            </a:endParaRPr>
          </a:p>
        </p:txBody>
      </p:sp>
      <p:sp>
        <p:nvSpPr>
          <p:cNvPr id="146" name="Google Shape;146;g1ef932158e7_1_72"/>
          <p:cNvSpPr txBox="1">
            <a:spLocks noGrp="1"/>
          </p:cNvSpPr>
          <p:nvPr>
            <p:ph type="title"/>
          </p:nvPr>
        </p:nvSpPr>
        <p:spPr>
          <a:xfrm>
            <a:off x="365200" y="435800"/>
            <a:ext cx="8780100" cy="1860000"/>
          </a:xfrm>
          <a:prstGeom prst="rect">
            <a:avLst/>
          </a:prstGeom>
          <a:noFill/>
          <a:ln>
            <a:noFill/>
          </a:ln>
        </p:spPr>
        <p:txBody>
          <a:bodyPr spcFirstLastPara="1" wrap="square" lIns="0" tIns="12700" rIns="0" bIns="0" anchor="t" anchorCtr="0">
            <a:spAutoFit/>
          </a:bodyPr>
          <a:lstStyle/>
          <a:p>
            <a:pPr marL="0" lvl="0" indent="0" algn="ctr" rtl="0">
              <a:lnSpc>
                <a:spcPct val="100000"/>
              </a:lnSpc>
              <a:spcBef>
                <a:spcPts val="0"/>
              </a:spcBef>
              <a:spcAft>
                <a:spcPts val="0"/>
              </a:spcAft>
              <a:buNone/>
            </a:pPr>
            <a:r>
              <a:rPr lang="en-US" sz="6000">
                <a:solidFill>
                  <a:schemeClr val="lt1"/>
                </a:solidFill>
              </a:rPr>
              <a:t>Power Distribution In Data Centers</a:t>
            </a:r>
            <a:endParaRPr sz="6000">
              <a:solidFill>
                <a:schemeClr val="lt1"/>
              </a:solidFill>
            </a:endParaRPr>
          </a:p>
        </p:txBody>
      </p:sp>
      <p:sp>
        <p:nvSpPr>
          <p:cNvPr id="147" name="Google Shape;147;g1ef932158e7_1_72"/>
          <p:cNvSpPr txBox="1"/>
          <p:nvPr/>
        </p:nvSpPr>
        <p:spPr>
          <a:xfrm>
            <a:off x="9496325" y="2467600"/>
            <a:ext cx="6301800" cy="4556400"/>
          </a:xfrm>
          <a:prstGeom prst="rect">
            <a:avLst/>
          </a:prstGeom>
          <a:noFill/>
          <a:ln>
            <a:noFill/>
          </a:ln>
        </p:spPr>
        <p:txBody>
          <a:bodyPr spcFirstLastPara="1" wrap="square" lIns="0" tIns="12700" rIns="0" bIns="0" anchor="t" anchorCtr="0">
            <a:spAutoFit/>
          </a:bodyPr>
          <a:lstStyle/>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Power distribution is closely tied to cooling system in data centers.  Efficient cooling mechanisms are essential to prevent equipment from overheating and ensure reliable operations.</a:t>
            </a: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endParaRPr sz="2600">
              <a:solidFill>
                <a:schemeClr val="dk1"/>
              </a:solidFill>
              <a:latin typeface="Lato"/>
              <a:ea typeface="Lato"/>
              <a:cs typeface="Lato"/>
              <a:sym typeface="Lato"/>
            </a:endParaRPr>
          </a:p>
          <a:p>
            <a:pPr marL="457200" lvl="0" indent="0" algn="just" rtl="0">
              <a:lnSpc>
                <a:spcPct val="115000"/>
              </a:lnSpc>
              <a:spcBef>
                <a:spcPts val="5"/>
              </a:spcBef>
              <a:spcAft>
                <a:spcPts val="0"/>
              </a:spcAft>
              <a:buNone/>
            </a:pPr>
            <a:r>
              <a:rPr lang="en-US" sz="2600">
                <a:solidFill>
                  <a:schemeClr val="dk1"/>
                </a:solidFill>
                <a:latin typeface="Lato"/>
                <a:ea typeface="Lato"/>
                <a:cs typeface="Lato"/>
                <a:sym typeface="Lato"/>
              </a:rPr>
              <a:t>Data centers often employ precision air conditioning, liquid cooling mechanisms, or a combination of these systems to maintain optimal operating conditions.</a:t>
            </a:r>
            <a:endParaRPr sz="3400">
              <a:solidFill>
                <a:schemeClr val="dk1"/>
              </a:solidFill>
              <a:latin typeface="Lato"/>
              <a:ea typeface="Lato"/>
              <a:cs typeface="Lato"/>
              <a:sym typeface="Lato"/>
            </a:endParaRPr>
          </a:p>
        </p:txBody>
      </p:sp>
      <p:pic>
        <p:nvPicPr>
          <p:cNvPr id="148" name="Google Shape;148;g1ef932158e7_1_72"/>
          <p:cNvPicPr preferRelativeResize="0"/>
          <p:nvPr/>
        </p:nvPicPr>
        <p:blipFill>
          <a:blip r:embed="rId4">
            <a:alphaModFix/>
          </a:blip>
          <a:stretch>
            <a:fillRect/>
          </a:stretch>
        </p:blipFill>
        <p:spPr>
          <a:xfrm>
            <a:off x="481925" y="2966075"/>
            <a:ext cx="8338499" cy="4938800"/>
          </a:xfrm>
          <a:prstGeom prst="rect">
            <a:avLst/>
          </a:prstGeom>
          <a:noFill/>
          <a:ln>
            <a:noFill/>
          </a:ln>
        </p:spPr>
      </p:pic>
      <p:cxnSp>
        <p:nvCxnSpPr>
          <p:cNvPr id="149" name="Google Shape;149;g1ef932158e7_1_72"/>
          <p:cNvCxnSpPr/>
          <p:nvPr/>
        </p:nvCxnSpPr>
        <p:spPr>
          <a:xfrm rot="10800000" flipH="1">
            <a:off x="481925" y="8529325"/>
            <a:ext cx="8338500" cy="42900"/>
          </a:xfrm>
          <a:prstGeom prst="straightConnector1">
            <a:avLst/>
          </a:prstGeom>
          <a:noFill/>
          <a:ln w="114300" cap="flat" cmpd="sng">
            <a:solidFill>
              <a:srgbClr val="FDDF00"/>
            </a:solidFill>
            <a:prstDash val="solid"/>
            <a:round/>
            <a:headEnd type="none" w="med" len="med"/>
            <a:tailEnd type="none" w="med" len="med"/>
          </a:ln>
        </p:spPr>
      </p:cxnSp>
      <p:sp>
        <p:nvSpPr>
          <p:cNvPr id="150" name="Google Shape;150;g1ef932158e7_1_72"/>
          <p:cNvSpPr/>
          <p:nvPr/>
        </p:nvSpPr>
        <p:spPr>
          <a:xfrm>
            <a:off x="481925" y="9254825"/>
            <a:ext cx="16543400" cy="262890"/>
          </a:xfrm>
          <a:custGeom>
            <a:avLst/>
            <a:gdLst/>
            <a:ahLst/>
            <a:cxnLst/>
            <a:rect l="l" t="t" r="r" b="b"/>
            <a:pathLst>
              <a:path w="15755619" h="228600" extrusionOk="0">
                <a:moveTo>
                  <a:pt x="0" y="228600"/>
                </a:moveTo>
                <a:lnTo>
                  <a:pt x="0" y="0"/>
                </a:lnTo>
                <a:lnTo>
                  <a:pt x="15755196" y="0"/>
                </a:lnTo>
                <a:lnTo>
                  <a:pt x="15755196" y="228600"/>
                </a:lnTo>
                <a:lnTo>
                  <a:pt x="0" y="2286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1309</Words>
  <Application>Microsoft Office PowerPoint</Application>
  <PresentationFormat>Custom</PresentationFormat>
  <Paragraphs>141</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Lato Black</vt:lpstr>
      <vt:lpstr>Roboto</vt:lpstr>
      <vt:lpstr>Calibri</vt:lpstr>
      <vt:lpstr>Lato</vt:lpstr>
      <vt:lpstr>Arial</vt:lpstr>
      <vt:lpstr>Office Theme</vt:lpstr>
      <vt:lpstr>DATA CENTER SUPPORT</vt:lpstr>
      <vt:lpstr>Power Distribution In Data Centers</vt:lpstr>
      <vt:lpstr>Power Distribution In Data Centers</vt:lpstr>
      <vt:lpstr>Power Distribution In Data Centers</vt:lpstr>
      <vt:lpstr>Power Distribution In Data Centers</vt:lpstr>
      <vt:lpstr>Power Distribution In Data Centers</vt:lpstr>
      <vt:lpstr>Power Distribution In Data Centers</vt:lpstr>
      <vt:lpstr>Power Distribution In Data Centers</vt:lpstr>
      <vt:lpstr>Power Distribution In Data Centers</vt:lpstr>
      <vt:lpstr>Power Distribution In Data Centers</vt:lpstr>
      <vt:lpstr>Power Distribution In Data Centers</vt:lpstr>
      <vt:lpstr>Power Distribution In Data Centers</vt:lpstr>
      <vt:lpstr>Power Assemblies Products for Data Centers</vt:lpstr>
      <vt:lpstr>INNOVATIVE POWER SOLUTIONS</vt:lpstr>
      <vt:lpstr>CABLE ASSEMBLIES</vt:lpstr>
      <vt:lpstr>CAMLOCK  CONNECTION BOX</vt:lpstr>
      <vt:lpstr>DUAL VOLTAGE TRANSFER SWITCH</vt:lpstr>
      <vt:lpstr>GENERATOR  DOCKING STATION</vt:lpstr>
      <vt:lpstr>LOAD BANK STATION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CENTER SUPPORT</dc:title>
  <dc:creator>Ashley Marie</dc:creator>
  <cp:lastModifiedBy>ATI01</cp:lastModifiedBy>
  <cp:revision>2</cp:revision>
  <dcterms:created xsi:type="dcterms:W3CDTF">2021-10-21T21:00:18Z</dcterms:created>
  <dcterms:modified xsi:type="dcterms:W3CDTF">2024-02-05T16:27:26Z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2021-10-05T00:00:00Z</vt:filetime>
  </property>
  <property fmtid="{D5CDD505-2E9C-101B-9397-08002B2CF9AE}" pid="3" name="Creator">
    <vt:lpwstr>Canva</vt:lpwstr>
  </property>
  <property fmtid="{D5CDD505-2E9C-101B-9397-08002B2CF9AE}" pid="4" name="LastSaved">
    <vt:filetime>2021-10-21T00:00:00Z</vt:filetime>
  </property>
  <property fmtid="{D5CDD505-2E9C-101B-9397-08002B2CF9AE}" pid="5" name="ArticulateGUID">
    <vt:lpwstr>525CC381-D4F4-495C-8BDF-C246DD04F2BC</vt:lpwstr>
  </property>
  <property fmtid="{D5CDD505-2E9C-101B-9397-08002B2CF9AE}" pid="6" name="ArticulatePath">
    <vt:lpwstr>PA Distributor Presentation Optimized</vt:lpwstr>
  </property>
</Properties>
</file>